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80" r:id="rId4"/>
    <p:sldId id="281" r:id="rId5"/>
    <p:sldId id="258" r:id="rId6"/>
    <p:sldId id="282" r:id="rId7"/>
    <p:sldId id="259" r:id="rId8"/>
    <p:sldId id="297" r:id="rId9"/>
    <p:sldId id="262" r:id="rId10"/>
    <p:sldId id="263" r:id="rId11"/>
    <p:sldId id="296" r:id="rId12"/>
    <p:sldId id="264" r:id="rId13"/>
    <p:sldId id="266" r:id="rId14"/>
    <p:sldId id="268" r:id="rId15"/>
    <p:sldId id="269" r:id="rId16"/>
    <p:sldId id="271" r:id="rId17"/>
    <p:sldId id="283" r:id="rId18"/>
    <p:sldId id="284" r:id="rId19"/>
    <p:sldId id="287" r:id="rId20"/>
    <p:sldId id="288" r:id="rId21"/>
    <p:sldId id="272" r:id="rId22"/>
    <p:sldId id="290" r:id="rId23"/>
    <p:sldId id="273" r:id="rId24"/>
    <p:sldId id="274" r:id="rId25"/>
    <p:sldId id="275" r:id="rId26"/>
    <p:sldId id="292" r:id="rId27"/>
    <p:sldId id="276" r:id="rId28"/>
    <p:sldId id="277" r:id="rId29"/>
    <p:sldId id="278" r:id="rId30"/>
    <p:sldId id="289" r:id="rId31"/>
    <p:sldId id="260" r:id="rId32"/>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03" autoAdjust="0"/>
  </p:normalViewPr>
  <p:slideViewPr>
    <p:cSldViewPr snapToGrid="0">
      <p:cViewPr varScale="1">
        <p:scale>
          <a:sx n="70" d="100"/>
          <a:sy n="70" d="100"/>
        </p:scale>
        <p:origin x="9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FE461D-BE73-4304-8243-AF5BFF9366AF}" type="doc">
      <dgm:prSet loTypeId="urn:microsoft.com/office/officeart/2009/3/layout/OpposingIdeas" loCatId="relationship" qsTypeId="urn:microsoft.com/office/officeart/2005/8/quickstyle/simple1" qsCatId="simple" csTypeId="urn:microsoft.com/office/officeart/2005/8/colors/accent1_2" csCatId="accent1" phldr="1"/>
      <dgm:spPr/>
      <dgm:t>
        <a:bodyPr/>
        <a:lstStyle/>
        <a:p>
          <a:endParaRPr lang="tr-TR"/>
        </a:p>
      </dgm:t>
    </dgm:pt>
    <dgm:pt modelId="{502F984C-1E0F-4ACF-B38B-A099B2FEBF8A}">
      <dgm:prSet phldrT="[Metin]"/>
      <dgm:spPr>
        <a:solidFill>
          <a:schemeClr val="tx1">
            <a:lumMod val="65000"/>
            <a:lumOff val="35000"/>
          </a:schemeClr>
        </a:solidFill>
        <a:ln>
          <a:solidFill>
            <a:schemeClr val="tx1"/>
          </a:solidFill>
        </a:ln>
      </dgm:spPr>
      <dgm:t>
        <a:bodyPr/>
        <a:lstStyle/>
        <a:p>
          <a:pPr algn="ctr"/>
          <a:r>
            <a:rPr lang="tr-TR" dirty="0">
              <a:solidFill>
                <a:schemeClr val="bg1"/>
              </a:solidFill>
              <a:latin typeface="Garamond" panose="02020404030301010803" pitchFamily="18" charset="0"/>
            </a:rPr>
            <a:t>SENDİKAYA ÜYELİK</a:t>
          </a:r>
        </a:p>
      </dgm:t>
    </dgm:pt>
    <dgm:pt modelId="{5A0BB895-BDC2-4B95-875C-177301B54308}" type="parTrans" cxnId="{7E057825-CD2D-4354-8814-C6B1F1083428}">
      <dgm:prSet/>
      <dgm:spPr/>
      <dgm:t>
        <a:bodyPr/>
        <a:lstStyle/>
        <a:p>
          <a:endParaRPr lang="tr-TR"/>
        </a:p>
      </dgm:t>
    </dgm:pt>
    <dgm:pt modelId="{793B02A8-F040-4153-B549-5E74B5923F64}" type="sibTrans" cxnId="{7E057825-CD2D-4354-8814-C6B1F1083428}">
      <dgm:prSet/>
      <dgm:spPr/>
      <dgm:t>
        <a:bodyPr/>
        <a:lstStyle/>
        <a:p>
          <a:endParaRPr lang="tr-TR"/>
        </a:p>
      </dgm:t>
    </dgm:pt>
    <dgm:pt modelId="{997FB435-1353-4D67-94AA-5B4C57CB9CF2}">
      <dgm:prSet phldrT="[Metin]" custT="1"/>
      <dgm:spPr/>
      <dgm:t>
        <a:bodyPr/>
        <a:lstStyle/>
        <a:p>
          <a:pPr algn="just"/>
          <a:endParaRPr lang="tr-TR" sz="2000" dirty="0">
            <a:solidFill>
              <a:schemeClr val="bg1"/>
            </a:solidFill>
            <a:latin typeface="Garamond" panose="02020404030301010803" pitchFamily="18" charset="0"/>
          </a:endParaRPr>
        </a:p>
      </dgm:t>
    </dgm:pt>
    <dgm:pt modelId="{CD62CFCC-4009-4898-A7CC-B38EE4A15241}" type="parTrans" cxnId="{0D12A04D-DD30-47D6-BD1C-034B1F7E3FEE}">
      <dgm:prSet/>
      <dgm:spPr/>
      <dgm:t>
        <a:bodyPr/>
        <a:lstStyle/>
        <a:p>
          <a:endParaRPr lang="tr-TR"/>
        </a:p>
      </dgm:t>
    </dgm:pt>
    <dgm:pt modelId="{3BE0CD99-EA38-463A-8727-E07F7EE2E1D8}" type="sibTrans" cxnId="{0D12A04D-DD30-47D6-BD1C-034B1F7E3FEE}">
      <dgm:prSet/>
      <dgm:spPr/>
      <dgm:t>
        <a:bodyPr/>
        <a:lstStyle/>
        <a:p>
          <a:endParaRPr lang="tr-TR"/>
        </a:p>
      </dgm:t>
    </dgm:pt>
    <dgm:pt modelId="{5E1AFF72-BAFC-43F5-B9EC-29710AD02497}">
      <dgm:prSet phldrT="[Metin]"/>
      <dgm:spPr>
        <a:solidFill>
          <a:schemeClr val="tx1">
            <a:lumMod val="65000"/>
            <a:lumOff val="35000"/>
          </a:schemeClr>
        </a:solidFill>
        <a:ln>
          <a:solidFill>
            <a:schemeClr val="tx1"/>
          </a:solidFill>
        </a:ln>
      </dgm:spPr>
      <dgm:t>
        <a:bodyPr/>
        <a:lstStyle/>
        <a:p>
          <a:pPr algn="ctr"/>
          <a:r>
            <a:rPr lang="tr-TR" dirty="0">
              <a:solidFill>
                <a:schemeClr val="bg1"/>
              </a:solidFill>
              <a:latin typeface="Garamond" panose="02020404030301010803" pitchFamily="18" charset="0"/>
            </a:rPr>
            <a:t>ÜYELİKTEN ÇEKİLME</a:t>
          </a:r>
        </a:p>
      </dgm:t>
    </dgm:pt>
    <dgm:pt modelId="{45A4D071-0177-4F8E-AD69-8CD007CC52A9}" type="parTrans" cxnId="{16D05C83-245B-43F8-B390-590739BC0A86}">
      <dgm:prSet/>
      <dgm:spPr/>
      <dgm:t>
        <a:bodyPr/>
        <a:lstStyle/>
        <a:p>
          <a:endParaRPr lang="tr-TR"/>
        </a:p>
      </dgm:t>
    </dgm:pt>
    <dgm:pt modelId="{19A2440C-A597-46F7-B8E2-115BCBAC07D3}" type="sibTrans" cxnId="{16D05C83-245B-43F8-B390-590739BC0A86}">
      <dgm:prSet/>
      <dgm:spPr/>
      <dgm:t>
        <a:bodyPr/>
        <a:lstStyle/>
        <a:p>
          <a:endParaRPr lang="tr-TR"/>
        </a:p>
      </dgm:t>
    </dgm:pt>
    <dgm:pt modelId="{A905A43D-5AEF-4CA0-9D81-309EE9EE3073}">
      <dgm:prSet/>
      <dgm:spPr/>
      <dgm:t>
        <a:bodyPr/>
        <a:lstStyle/>
        <a:p>
          <a:endParaRPr lang="tr-TR"/>
        </a:p>
      </dgm:t>
    </dgm:pt>
    <dgm:pt modelId="{C7D988A9-37AD-4F1B-84F2-1E627FB7851A}" type="parTrans" cxnId="{748FF77B-77BD-48CB-B146-6E5F6BF80DDA}">
      <dgm:prSet/>
      <dgm:spPr/>
      <dgm:t>
        <a:bodyPr/>
        <a:lstStyle/>
        <a:p>
          <a:endParaRPr lang="tr-TR"/>
        </a:p>
      </dgm:t>
    </dgm:pt>
    <dgm:pt modelId="{737979F2-583A-4219-AD29-0A9EE2CBE112}" type="sibTrans" cxnId="{748FF77B-77BD-48CB-B146-6E5F6BF80DDA}">
      <dgm:prSet/>
      <dgm:spPr/>
      <dgm:t>
        <a:bodyPr/>
        <a:lstStyle/>
        <a:p>
          <a:endParaRPr lang="tr-TR"/>
        </a:p>
      </dgm:t>
    </dgm:pt>
    <dgm:pt modelId="{62C08924-2516-4018-B4C0-B0EC5DC824D1}">
      <dgm:prSet/>
      <dgm:spPr/>
      <dgm:t>
        <a:bodyPr/>
        <a:lstStyle/>
        <a:p>
          <a:endParaRPr lang="tr-TR"/>
        </a:p>
      </dgm:t>
    </dgm:pt>
    <dgm:pt modelId="{1B0574FD-9812-4ED0-80B3-090642812754}" type="parTrans" cxnId="{65BC11F6-3063-4546-89AC-EFEFDE6175E0}">
      <dgm:prSet/>
      <dgm:spPr/>
      <dgm:t>
        <a:bodyPr/>
        <a:lstStyle/>
        <a:p>
          <a:endParaRPr lang="tr-TR"/>
        </a:p>
      </dgm:t>
    </dgm:pt>
    <dgm:pt modelId="{98246EFF-F0A9-4AB1-BEBF-95520DFBCCD0}" type="sibTrans" cxnId="{65BC11F6-3063-4546-89AC-EFEFDE6175E0}">
      <dgm:prSet/>
      <dgm:spPr/>
      <dgm:t>
        <a:bodyPr/>
        <a:lstStyle/>
        <a:p>
          <a:endParaRPr lang="tr-TR"/>
        </a:p>
      </dgm:t>
    </dgm:pt>
    <dgm:pt modelId="{8C7836CE-C581-41A2-9014-E603229206BF}" type="pres">
      <dgm:prSet presAssocID="{6AFE461D-BE73-4304-8243-AF5BFF9366AF}" presName="Name0" presStyleCnt="0">
        <dgm:presLayoutVars>
          <dgm:chMax val="2"/>
          <dgm:dir/>
          <dgm:animOne val="branch"/>
          <dgm:animLvl val="lvl"/>
          <dgm:resizeHandles val="exact"/>
        </dgm:presLayoutVars>
      </dgm:prSet>
      <dgm:spPr/>
      <dgm:t>
        <a:bodyPr/>
        <a:lstStyle/>
        <a:p>
          <a:endParaRPr lang="tr-TR"/>
        </a:p>
      </dgm:t>
    </dgm:pt>
    <dgm:pt modelId="{12170698-B832-411F-A99B-0554909A0CE0}" type="pres">
      <dgm:prSet presAssocID="{6AFE461D-BE73-4304-8243-AF5BFF9366AF}" presName="Background" presStyleLbl="node1" presStyleIdx="0" presStyleCnt="1" custScaleX="114033" custScaleY="90964" custLinFactNeighborX="-6112" custLinFactNeighborY="-19782"/>
      <dgm:spPr>
        <a:solidFill>
          <a:srgbClr val="D90A14"/>
        </a:solidFill>
        <a:ln>
          <a:solidFill>
            <a:schemeClr val="tx1"/>
          </a:solidFill>
        </a:ln>
      </dgm:spPr>
    </dgm:pt>
    <dgm:pt modelId="{FCA7CB8B-4FE7-4F96-A3A0-C967C30F30E0}" type="pres">
      <dgm:prSet presAssocID="{6AFE461D-BE73-4304-8243-AF5BFF9366AF}" presName="Divider" presStyleLbl="callout" presStyleIdx="0" presStyleCnt="1" custFlipHor="0" custScaleX="2000000" custScaleY="131132" custLinFactX="-634190" custLinFactNeighborX="-700000" custLinFactNeighborY="-1201"/>
      <dgm:spPr>
        <a:ln>
          <a:solidFill>
            <a:schemeClr val="bg1"/>
          </a:solidFill>
        </a:ln>
      </dgm:spPr>
    </dgm:pt>
    <dgm:pt modelId="{FCE39071-5F1A-4414-B857-91773DFB14DD}" type="pres">
      <dgm:prSet presAssocID="{6AFE461D-BE73-4304-8243-AF5BFF9366AF}" presName="ChildText1" presStyleLbl="revTx" presStyleIdx="0" presStyleCnt="0" custScaleX="107057">
        <dgm:presLayoutVars>
          <dgm:chMax val="0"/>
          <dgm:chPref val="0"/>
          <dgm:bulletEnabled val="1"/>
        </dgm:presLayoutVars>
      </dgm:prSet>
      <dgm:spPr/>
      <dgm:t>
        <a:bodyPr/>
        <a:lstStyle/>
        <a:p>
          <a:endParaRPr lang="tr-TR"/>
        </a:p>
      </dgm:t>
    </dgm:pt>
    <dgm:pt modelId="{B1049CE6-FD3A-407D-866F-7022326AD545}" type="pres">
      <dgm:prSet presAssocID="{6AFE461D-BE73-4304-8243-AF5BFF9366AF}" presName="ChildText2" presStyleLbl="revTx" presStyleIdx="0" presStyleCnt="0">
        <dgm:presLayoutVars>
          <dgm:chMax val="0"/>
          <dgm:chPref val="0"/>
          <dgm:bulletEnabled val="1"/>
        </dgm:presLayoutVars>
      </dgm:prSet>
      <dgm:spPr/>
    </dgm:pt>
    <dgm:pt modelId="{5ACE02E0-5F2A-40BE-97D8-B3BDDAEB94A4}" type="pres">
      <dgm:prSet presAssocID="{6AFE461D-BE73-4304-8243-AF5BFF9366AF}" presName="ParentText1" presStyleLbl="revTx" presStyleIdx="0" presStyleCnt="0">
        <dgm:presLayoutVars>
          <dgm:chMax val="1"/>
          <dgm:chPref val="1"/>
        </dgm:presLayoutVars>
      </dgm:prSet>
      <dgm:spPr/>
      <dgm:t>
        <a:bodyPr/>
        <a:lstStyle/>
        <a:p>
          <a:endParaRPr lang="tr-TR"/>
        </a:p>
      </dgm:t>
    </dgm:pt>
    <dgm:pt modelId="{B3FD4EE5-7140-4AC2-84E3-83439AC67E8A}" type="pres">
      <dgm:prSet presAssocID="{6AFE461D-BE73-4304-8243-AF5BFF9366AF}" presName="ParentShape1" presStyleLbl="alignImgPlace1" presStyleIdx="0" presStyleCnt="2" custScaleX="103069" custScaleY="94629" custLinFactNeighborX="-89588" custLinFactNeighborY="-5419">
        <dgm:presLayoutVars/>
      </dgm:prSet>
      <dgm:spPr/>
      <dgm:t>
        <a:bodyPr/>
        <a:lstStyle/>
        <a:p>
          <a:endParaRPr lang="tr-TR"/>
        </a:p>
      </dgm:t>
    </dgm:pt>
    <dgm:pt modelId="{E803951C-F079-4B0B-8B71-39F87DA7933C}" type="pres">
      <dgm:prSet presAssocID="{6AFE461D-BE73-4304-8243-AF5BFF9366AF}" presName="ParentText2" presStyleLbl="revTx" presStyleIdx="0" presStyleCnt="0">
        <dgm:presLayoutVars>
          <dgm:chMax val="1"/>
          <dgm:chPref val="1"/>
        </dgm:presLayoutVars>
      </dgm:prSet>
      <dgm:spPr/>
      <dgm:t>
        <a:bodyPr/>
        <a:lstStyle/>
        <a:p>
          <a:endParaRPr lang="tr-TR"/>
        </a:p>
      </dgm:t>
    </dgm:pt>
    <dgm:pt modelId="{DA124868-7261-4449-99C9-E4B99F25E8A3}" type="pres">
      <dgm:prSet presAssocID="{6AFE461D-BE73-4304-8243-AF5BFF9366AF}" presName="ParentShape2" presStyleLbl="alignImgPlace1" presStyleIdx="1" presStyleCnt="2" custScaleX="107057" custScaleY="88862" custLinFactNeighborX="10085" custLinFactNeighborY="-14784">
        <dgm:presLayoutVars/>
      </dgm:prSet>
      <dgm:spPr/>
      <dgm:t>
        <a:bodyPr/>
        <a:lstStyle/>
        <a:p>
          <a:endParaRPr lang="tr-TR"/>
        </a:p>
      </dgm:t>
    </dgm:pt>
  </dgm:ptLst>
  <dgm:cxnLst>
    <dgm:cxn modelId="{16D05C83-245B-43F8-B390-590739BC0A86}" srcId="{6AFE461D-BE73-4304-8243-AF5BFF9366AF}" destId="{5E1AFF72-BAFC-43F5-B9EC-29710AD02497}" srcOrd="1" destOrd="0" parTransId="{45A4D071-0177-4F8E-AD69-8CD007CC52A9}" sibTransId="{19A2440C-A597-46F7-B8E2-115BCBAC07D3}"/>
    <dgm:cxn modelId="{65BC11F6-3063-4546-89AC-EFEFDE6175E0}" srcId="{6AFE461D-BE73-4304-8243-AF5BFF9366AF}" destId="{62C08924-2516-4018-B4C0-B0EC5DC824D1}" srcOrd="3" destOrd="0" parTransId="{1B0574FD-9812-4ED0-80B3-090642812754}" sibTransId="{98246EFF-F0A9-4AB1-BEBF-95520DFBCCD0}"/>
    <dgm:cxn modelId="{ED2D4F6B-3BD4-41EA-BE03-414883DDB832}" type="presOf" srcId="{6AFE461D-BE73-4304-8243-AF5BFF9366AF}" destId="{8C7836CE-C581-41A2-9014-E603229206BF}" srcOrd="0" destOrd="0" presId="urn:microsoft.com/office/officeart/2009/3/layout/OpposingIdeas"/>
    <dgm:cxn modelId="{804F6302-A4DD-4F92-ABD9-D6755E9C0E03}" type="presOf" srcId="{997FB435-1353-4D67-94AA-5B4C57CB9CF2}" destId="{FCE39071-5F1A-4414-B857-91773DFB14DD}" srcOrd="0" destOrd="0" presId="urn:microsoft.com/office/officeart/2009/3/layout/OpposingIdeas"/>
    <dgm:cxn modelId="{15DF7B8E-2AB8-4A93-BF1C-4ADD4D6349BF}" type="presOf" srcId="{5E1AFF72-BAFC-43F5-B9EC-29710AD02497}" destId="{E803951C-F079-4B0B-8B71-39F87DA7933C}" srcOrd="0" destOrd="0" presId="urn:microsoft.com/office/officeart/2009/3/layout/OpposingIdeas"/>
    <dgm:cxn modelId="{944B5836-9BE3-4A05-BA09-2F2C4525D01F}" type="presOf" srcId="{502F984C-1E0F-4ACF-B38B-A099B2FEBF8A}" destId="{B3FD4EE5-7140-4AC2-84E3-83439AC67E8A}" srcOrd="1" destOrd="0" presId="urn:microsoft.com/office/officeart/2009/3/layout/OpposingIdeas"/>
    <dgm:cxn modelId="{0D12A04D-DD30-47D6-BD1C-034B1F7E3FEE}" srcId="{502F984C-1E0F-4ACF-B38B-A099B2FEBF8A}" destId="{997FB435-1353-4D67-94AA-5B4C57CB9CF2}" srcOrd="0" destOrd="0" parTransId="{CD62CFCC-4009-4898-A7CC-B38EE4A15241}" sibTransId="{3BE0CD99-EA38-463A-8727-E07F7EE2E1D8}"/>
    <dgm:cxn modelId="{E344DA05-6FDB-47B6-B73E-7AF0F5C98496}" type="presOf" srcId="{502F984C-1E0F-4ACF-B38B-A099B2FEBF8A}" destId="{5ACE02E0-5F2A-40BE-97D8-B3BDDAEB94A4}" srcOrd="0" destOrd="0" presId="urn:microsoft.com/office/officeart/2009/3/layout/OpposingIdeas"/>
    <dgm:cxn modelId="{7E057825-CD2D-4354-8814-C6B1F1083428}" srcId="{6AFE461D-BE73-4304-8243-AF5BFF9366AF}" destId="{502F984C-1E0F-4ACF-B38B-A099B2FEBF8A}" srcOrd="0" destOrd="0" parTransId="{5A0BB895-BDC2-4B95-875C-177301B54308}" sibTransId="{793B02A8-F040-4153-B549-5E74B5923F64}"/>
    <dgm:cxn modelId="{6A882EF6-8EB6-4A02-94E9-8D7D6F5B5016}" type="presOf" srcId="{5E1AFF72-BAFC-43F5-B9EC-29710AD02497}" destId="{DA124868-7261-4449-99C9-E4B99F25E8A3}" srcOrd="1" destOrd="0" presId="urn:microsoft.com/office/officeart/2009/3/layout/OpposingIdeas"/>
    <dgm:cxn modelId="{748FF77B-77BD-48CB-B146-6E5F6BF80DDA}" srcId="{6AFE461D-BE73-4304-8243-AF5BFF9366AF}" destId="{A905A43D-5AEF-4CA0-9D81-309EE9EE3073}" srcOrd="2" destOrd="0" parTransId="{C7D988A9-37AD-4F1B-84F2-1E627FB7851A}" sibTransId="{737979F2-583A-4219-AD29-0A9EE2CBE112}"/>
    <dgm:cxn modelId="{F049AE7A-16D0-4FAE-A1D4-40D7C97D153D}" type="presParOf" srcId="{8C7836CE-C581-41A2-9014-E603229206BF}" destId="{12170698-B832-411F-A99B-0554909A0CE0}" srcOrd="0" destOrd="0" presId="urn:microsoft.com/office/officeart/2009/3/layout/OpposingIdeas"/>
    <dgm:cxn modelId="{C48D8841-354C-4F3D-A2F8-FAB6E32032E0}" type="presParOf" srcId="{8C7836CE-C581-41A2-9014-E603229206BF}" destId="{FCA7CB8B-4FE7-4F96-A3A0-C967C30F30E0}" srcOrd="1" destOrd="0" presId="urn:microsoft.com/office/officeart/2009/3/layout/OpposingIdeas"/>
    <dgm:cxn modelId="{78D8A798-982A-4BB0-94D1-DA9AD5B5A762}" type="presParOf" srcId="{8C7836CE-C581-41A2-9014-E603229206BF}" destId="{FCE39071-5F1A-4414-B857-91773DFB14DD}" srcOrd="2" destOrd="0" presId="urn:microsoft.com/office/officeart/2009/3/layout/OpposingIdeas"/>
    <dgm:cxn modelId="{C62A5131-5D13-4004-921B-21D7CB0151DD}" type="presParOf" srcId="{8C7836CE-C581-41A2-9014-E603229206BF}" destId="{B1049CE6-FD3A-407D-866F-7022326AD545}" srcOrd="3" destOrd="0" presId="urn:microsoft.com/office/officeart/2009/3/layout/OpposingIdeas"/>
    <dgm:cxn modelId="{3E6757F1-8E2B-4F12-A086-DB6724FF1686}" type="presParOf" srcId="{8C7836CE-C581-41A2-9014-E603229206BF}" destId="{5ACE02E0-5F2A-40BE-97D8-B3BDDAEB94A4}" srcOrd="4" destOrd="0" presId="urn:microsoft.com/office/officeart/2009/3/layout/OpposingIdeas"/>
    <dgm:cxn modelId="{65CD1BD2-BAA6-40D5-87A6-957D21395433}" type="presParOf" srcId="{8C7836CE-C581-41A2-9014-E603229206BF}" destId="{B3FD4EE5-7140-4AC2-84E3-83439AC67E8A}" srcOrd="5" destOrd="0" presId="urn:microsoft.com/office/officeart/2009/3/layout/OpposingIdeas"/>
    <dgm:cxn modelId="{B6176346-0724-4313-8769-AE3F97AA75CD}" type="presParOf" srcId="{8C7836CE-C581-41A2-9014-E603229206BF}" destId="{E803951C-F079-4B0B-8B71-39F87DA7933C}" srcOrd="6" destOrd="0" presId="urn:microsoft.com/office/officeart/2009/3/layout/OpposingIdeas"/>
    <dgm:cxn modelId="{797C5C8E-388B-4822-B7BA-CAF587BEB172}" type="presParOf" srcId="{8C7836CE-C581-41A2-9014-E603229206BF}" destId="{DA124868-7261-4449-99C9-E4B99F25E8A3}" srcOrd="7" destOrd="0" presId="urn:microsoft.com/office/officeart/2009/3/layout/OpposingIdea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70698-B832-411F-A99B-0554909A0CE0}">
      <dsp:nvSpPr>
        <dsp:cNvPr id="0" name=""/>
        <dsp:cNvSpPr/>
      </dsp:nvSpPr>
      <dsp:spPr>
        <a:xfrm>
          <a:off x="1741282" y="360509"/>
          <a:ext cx="6335432" cy="2717743"/>
        </a:xfrm>
        <a:prstGeom prst="round2DiagRect">
          <a:avLst>
            <a:gd name="adj1" fmla="val 0"/>
            <a:gd name="adj2" fmla="val 16670"/>
          </a:avLst>
        </a:prstGeom>
        <a:solidFill>
          <a:srgbClr val="D90A14"/>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A7CB8B-4FE7-4F96-A3A0-C967C30F30E0}">
      <dsp:nvSpPr>
        <dsp:cNvPr id="0" name=""/>
        <dsp:cNvSpPr/>
      </dsp:nvSpPr>
      <dsp:spPr>
        <a:xfrm>
          <a:off x="5231647" y="738744"/>
          <a:ext cx="14815" cy="3086789"/>
        </a:xfrm>
        <a:prstGeom prst="line">
          <a:avLst/>
        </a:prstGeom>
        <a:solidFill>
          <a:schemeClr val="accent1">
            <a:hueOff val="0"/>
            <a:satOff val="0"/>
            <a:lumOff val="0"/>
            <a:alphaOff val="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FCE39071-5F1A-4414-B857-91773DFB14DD}">
      <dsp:nvSpPr>
        <dsp:cNvPr id="0" name=""/>
        <dsp:cNvSpPr/>
      </dsp:nvSpPr>
      <dsp:spPr>
        <a:xfrm>
          <a:off x="2570918" y="1042895"/>
          <a:ext cx="2577406" cy="253502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pPr>
          <a:endParaRPr lang="tr-TR" sz="2000" kern="1200" dirty="0">
            <a:solidFill>
              <a:schemeClr val="bg1"/>
            </a:solidFill>
            <a:latin typeface="Garamond" panose="02020404030301010803" pitchFamily="18" charset="0"/>
          </a:endParaRPr>
        </a:p>
      </dsp:txBody>
      <dsp:txXfrm>
        <a:off x="2570918" y="1042895"/>
        <a:ext cx="2577406" cy="2535029"/>
      </dsp:txXfrm>
    </dsp:sp>
    <dsp:sp modelId="{B3FD4EE5-7140-4AC2-84E3-83439AC67E8A}">
      <dsp:nvSpPr>
        <dsp:cNvPr id="0" name=""/>
        <dsp:cNvSpPr/>
      </dsp:nvSpPr>
      <dsp:spPr>
        <a:xfrm rot="16200000">
          <a:off x="-363994" y="1064941"/>
          <a:ext cx="3084265" cy="954382"/>
        </a:xfrm>
        <a:prstGeom prst="rightArrow">
          <a:avLst>
            <a:gd name="adj1" fmla="val 49830"/>
            <a:gd name="adj2" fmla="val 60660"/>
          </a:avLst>
        </a:prstGeom>
        <a:solidFill>
          <a:schemeClr val="tx1">
            <a:lumMod val="65000"/>
            <a:lumOff val="35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a:solidFill>
                <a:schemeClr val="bg1"/>
              </a:solidFill>
              <a:latin typeface="Garamond" panose="02020404030301010803" pitchFamily="18" charset="0"/>
            </a:rPr>
            <a:t>SENDİKAYA ÜYELİK</a:t>
          </a:r>
        </a:p>
      </dsp:txBody>
      <dsp:txXfrm>
        <a:off x="-219754" y="1448588"/>
        <a:ext cx="2795785" cy="475568"/>
      </dsp:txXfrm>
    </dsp:sp>
    <dsp:sp modelId="{DA124868-7261-4449-99C9-E4B99F25E8A3}">
      <dsp:nvSpPr>
        <dsp:cNvPr id="0" name=""/>
        <dsp:cNvSpPr/>
      </dsp:nvSpPr>
      <dsp:spPr>
        <a:xfrm rot="5400000">
          <a:off x="7134678" y="1966654"/>
          <a:ext cx="2896299" cy="991310"/>
        </a:xfrm>
        <a:prstGeom prst="rightArrow">
          <a:avLst>
            <a:gd name="adj1" fmla="val 49830"/>
            <a:gd name="adj2" fmla="val 60660"/>
          </a:avLst>
        </a:prstGeom>
        <a:solidFill>
          <a:schemeClr val="tx1">
            <a:lumMod val="65000"/>
            <a:lumOff val="35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a:solidFill>
                <a:schemeClr val="bg1"/>
              </a:solidFill>
              <a:latin typeface="Garamond" panose="02020404030301010803" pitchFamily="18" charset="0"/>
            </a:rPr>
            <a:t>ÜYELİKTEN ÇEKİLME</a:t>
          </a:r>
        </a:p>
      </dsp:txBody>
      <dsp:txXfrm>
        <a:off x="7284499" y="2065503"/>
        <a:ext cx="2596657" cy="493970"/>
      </dsp:txXfrm>
    </dsp:sp>
  </dsp:spTree>
</dsp:drawing>
</file>

<file path=ppt/diagrams/layout1.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80542E2-8DD7-4F61-9F76-6A5CE5113235}" type="datetimeFigureOut">
              <a:rPr lang="tr-TR" smtClean="0"/>
              <a:t>4.11.2022</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64F0D85-CC59-40E6-9C81-5CF4C8AFC036}" type="slidenum">
              <a:rPr lang="tr-TR" smtClean="0"/>
              <a:t>‹#›</a:t>
            </a:fld>
            <a:endParaRPr lang="tr-TR"/>
          </a:p>
        </p:txBody>
      </p:sp>
    </p:spTree>
    <p:extLst>
      <p:ext uri="{BB962C8B-B14F-4D97-AF65-F5344CB8AC3E}">
        <p14:creationId xmlns:p14="http://schemas.microsoft.com/office/powerpoint/2010/main" val="1427510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64F0D85-CC59-40E6-9C81-5CF4C8AFC036}" type="slidenum">
              <a:rPr lang="tr-TR" smtClean="0"/>
              <a:t>1</a:t>
            </a:fld>
            <a:endParaRPr lang="tr-TR"/>
          </a:p>
        </p:txBody>
      </p:sp>
    </p:spTree>
    <p:extLst>
      <p:ext uri="{BB962C8B-B14F-4D97-AF65-F5344CB8AC3E}">
        <p14:creationId xmlns:p14="http://schemas.microsoft.com/office/powerpoint/2010/main" val="2679162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200" dirty="0">
                <a:latin typeface="Garamond" panose="02020404030301010803" pitchFamily="18" charset="0"/>
                <a:ea typeface="Calibri" panose="020F0502020204030204" pitchFamily="34" charset="0"/>
                <a:cs typeface="Times New Roman" panose="02020603050405020304" pitchFamily="18" charset="0"/>
              </a:rPr>
              <a:t> </a:t>
            </a:r>
            <a:r>
              <a:rPr lang="tr-TR" sz="1200" b="1" dirty="0">
                <a:latin typeface="Garamond" panose="02020404030301010803" pitchFamily="18" charset="0"/>
                <a:ea typeface="Calibri" panose="020F0502020204030204" pitchFamily="34" charset="0"/>
                <a:cs typeface="Times New Roman" panose="02020603050405020304" pitchFamily="18" charset="0"/>
              </a:rPr>
              <a:t>Sendikaya Üyelik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200" b="1" dirty="0">
                <a:latin typeface="Garamond" panose="02020404030301010803" pitchFamily="18" charset="0"/>
                <a:ea typeface="Calibri" panose="020F0502020204030204" pitchFamily="34" charset="0"/>
                <a:cs typeface="Times New Roman" panose="02020603050405020304" pitchFamily="18" charset="0"/>
              </a:rPr>
              <a:t>Kamu görevlileri çalıştıkları işyerinin girdiği hizmet kolunda kurulu bir sendikaya üye olabilirler.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200" dirty="0">
                <a:latin typeface="Garamond" panose="02020404030301010803" pitchFamily="18" charset="0"/>
                <a:ea typeface="Calibri" panose="020F0502020204030204" pitchFamily="34" charset="0"/>
                <a:cs typeface="Times New Roman" panose="02020603050405020304" pitchFamily="18" charset="0"/>
              </a:rPr>
              <a:t>Sendikaya üyelik, kamu görevlisinin üç nüsha olarak doldurup imzaladığı üye formu ile sendikaya başvurması ve başvurunun sendika yetkili organınca kabulü ile kazanılır.</a:t>
            </a:r>
          </a:p>
          <a:p>
            <a:pPr marL="171450" indent="-171450">
              <a:buFont typeface="Arial" panose="020B0604020202020204" pitchFamily="34" charset="0"/>
              <a:buChar char="•"/>
            </a:pPr>
            <a:r>
              <a:rPr lang="tr-TR" sz="1200" kern="1200" dirty="0">
                <a:solidFill>
                  <a:schemeClr val="tx1"/>
                </a:solidFill>
                <a:effectLst/>
                <a:latin typeface="Garamond" panose="02020404030301010803" pitchFamily="18" charset="0"/>
                <a:ea typeface="+mn-ea"/>
                <a:cs typeface="+mn-cs"/>
              </a:rPr>
              <a:t>Üyelik başvurusu, sendika tarafından en çok otuz gün içinde reddedilmediği takdirde üyelik istemi kabul edilmiş sayılır. Haklı bir sebep gösterilmeden üyeliği kabul edilmeyen kamu görevlisinin, bu kararın kendisine tebliğinden itibaren otuz gün içinde iş davalarına bakmakla görevli mahallî mahkemede dava açma hakkı vardır. </a:t>
            </a:r>
          </a:p>
          <a:p>
            <a:pPr marL="171450" indent="-171450">
              <a:buFont typeface="Arial" panose="020B0604020202020204" pitchFamily="34" charset="0"/>
              <a:buChar char="•"/>
            </a:pPr>
            <a:r>
              <a:rPr lang="tr-TR" sz="1200" b="1" kern="1200" dirty="0">
                <a:solidFill>
                  <a:schemeClr val="tx1"/>
                </a:solidFill>
                <a:effectLst/>
                <a:latin typeface="Garamond" panose="02020404030301010803" pitchFamily="18" charset="0"/>
                <a:ea typeface="+mn-ea"/>
                <a:cs typeface="+mn-cs"/>
              </a:rPr>
              <a:t>Birden çok sendikaya üye olunamaz. </a:t>
            </a:r>
          </a:p>
          <a:p>
            <a:pPr marL="171450" indent="-171450">
              <a:buFont typeface="Arial" panose="020B0604020202020204" pitchFamily="34" charset="0"/>
              <a:buChar char="•"/>
            </a:pPr>
            <a:r>
              <a:rPr lang="tr-TR" sz="1200" b="1" kern="1200" dirty="0">
                <a:solidFill>
                  <a:schemeClr val="tx1"/>
                </a:solidFill>
                <a:effectLst/>
                <a:latin typeface="Garamond" panose="02020404030301010803" pitchFamily="18" charset="0"/>
                <a:ea typeface="+mn-ea"/>
                <a:cs typeface="+mn-cs"/>
              </a:rPr>
              <a:t>Birden çok sendikaya üyelik halinde sonraki üyelikler geçersizdir. </a:t>
            </a:r>
          </a:p>
          <a:p>
            <a:pPr marL="171450" indent="-171450">
              <a:buFont typeface="Arial" panose="020B0604020202020204" pitchFamily="34" charset="0"/>
              <a:buChar char="•"/>
            </a:pPr>
            <a:endParaRPr lang="tr-TR" sz="1200" b="1" kern="1200" dirty="0">
              <a:solidFill>
                <a:schemeClr val="tx1"/>
              </a:solidFill>
              <a:effectLst/>
              <a:latin typeface="Garamond" panose="02020404030301010803" pitchFamily="18" charset="0"/>
              <a:ea typeface="+mn-ea"/>
              <a:cs typeface="+mn-cs"/>
            </a:endParaRPr>
          </a:p>
          <a:p>
            <a:pPr marL="0" indent="0">
              <a:buClr>
                <a:srgbClr val="FF0000"/>
              </a:buClr>
              <a:buFont typeface="Arial" panose="020B0604020202020204" pitchFamily="34" charset="0"/>
              <a:buNone/>
            </a:pPr>
            <a:r>
              <a:rPr lang="tr-TR" sz="1200" b="1" dirty="0">
                <a:latin typeface="Garamond" panose="02020404030301010803" pitchFamily="18" charset="0"/>
              </a:rPr>
              <a:t> Sendika üyeliğinin sona erme halleri:</a:t>
            </a:r>
          </a:p>
          <a:p>
            <a:pPr marL="628650" lvl="1" indent="-171450">
              <a:buFont typeface="Wingdings" panose="05000000000000000000" pitchFamily="2" charset="2"/>
              <a:buChar char="§"/>
            </a:pPr>
            <a:r>
              <a:rPr lang="tr-TR" sz="1200" dirty="0">
                <a:latin typeface="Garamond" panose="02020404030301010803" pitchFamily="18" charset="0"/>
              </a:rPr>
              <a:t>Çekilme </a:t>
            </a:r>
          </a:p>
          <a:p>
            <a:pPr marL="628650" lvl="1" indent="-171450">
              <a:buFont typeface="Wingdings" panose="05000000000000000000" pitchFamily="2" charset="2"/>
              <a:buChar char="§"/>
            </a:pPr>
            <a:r>
              <a:rPr lang="tr-TR" sz="1200" dirty="0">
                <a:latin typeface="Garamond" panose="02020404030301010803" pitchFamily="18" charset="0"/>
              </a:rPr>
              <a:t>Genel kurul kararıyla üyelikten çıkarılma</a:t>
            </a:r>
          </a:p>
          <a:p>
            <a:pPr marL="628650" lvl="1" indent="-171450">
              <a:buFont typeface="Wingdings" panose="05000000000000000000" pitchFamily="2" charset="2"/>
              <a:buChar char="§"/>
            </a:pPr>
            <a:r>
              <a:rPr lang="tr-TR" sz="1200" dirty="0">
                <a:latin typeface="Garamond" panose="02020404030301010803" pitchFamily="18" charset="0"/>
              </a:rPr>
              <a:t>Hizmet kolu değişiklikleri</a:t>
            </a:r>
          </a:p>
          <a:p>
            <a:pPr marL="628650" lvl="1" indent="-171450">
              <a:buFont typeface="Wingdings" panose="05000000000000000000" pitchFamily="2" charset="2"/>
              <a:buChar char="§"/>
            </a:pPr>
            <a:r>
              <a:rPr lang="tr-TR" sz="1200" dirty="0">
                <a:latin typeface="Garamond" panose="02020404030301010803" pitchFamily="18" charset="0"/>
              </a:rPr>
              <a:t>Emeklilik</a:t>
            </a:r>
          </a:p>
          <a:p>
            <a:pPr marL="628650" lvl="1" indent="-171450">
              <a:buFont typeface="Wingdings" panose="05000000000000000000" pitchFamily="2" charset="2"/>
              <a:buChar char="§"/>
            </a:pPr>
            <a:r>
              <a:rPr lang="tr-TR" sz="1200" dirty="0">
                <a:latin typeface="Garamond" panose="02020404030301010803" pitchFamily="18" charset="0"/>
                <a:ea typeface="Calibri" panose="020F0502020204030204" pitchFamily="34" charset="0"/>
                <a:cs typeface="Times New Roman" panose="02020603050405020304" pitchFamily="18" charset="0"/>
              </a:rPr>
              <a:t>Çekilme, göreve son verilmesi ve sair nedenlerle kamu görevinden ayrılma</a:t>
            </a:r>
          </a:p>
          <a:p>
            <a:pPr marL="171450" indent="-171450">
              <a:buFont typeface="Wingdings" panose="05000000000000000000" pitchFamily="2" charset="2"/>
              <a:buChar char="§"/>
            </a:pPr>
            <a:r>
              <a:rPr lang="tr-TR" sz="1200" kern="1200" dirty="0">
                <a:solidFill>
                  <a:schemeClr val="tx1"/>
                </a:solidFill>
                <a:effectLst/>
                <a:latin typeface="Garamond" panose="02020404030301010803" pitchFamily="18" charset="0"/>
                <a:ea typeface="+mn-ea"/>
                <a:cs typeface="+mn-cs"/>
              </a:rPr>
              <a:t>Üyelikten çekilme, çekilmek isteyen kamu görevlisi tarafından, üç nüsha olarak doldurulup imzalanan üyelikten çekilme bildiriminin kurumuna verilmesi ile gerçekleşir.</a:t>
            </a:r>
          </a:p>
          <a:p>
            <a:pPr marL="171450" indent="-171450">
              <a:buFont typeface="Wingdings" panose="05000000000000000000" pitchFamily="2" charset="2"/>
              <a:buChar char="§"/>
            </a:pPr>
            <a:r>
              <a:rPr lang="tr-TR" sz="1200" kern="1200" dirty="0">
                <a:solidFill>
                  <a:schemeClr val="tx1"/>
                </a:solidFill>
                <a:effectLst/>
                <a:latin typeface="Garamond" panose="02020404030301010803" pitchFamily="18" charset="0"/>
                <a:ea typeface="+mn-ea"/>
                <a:cs typeface="+mn-cs"/>
              </a:rPr>
              <a:t>Çekilme, kamu işverenine başvurma tarihinden başlayarak </a:t>
            </a:r>
            <a:r>
              <a:rPr lang="tr-TR" sz="1200" b="1" kern="1200" dirty="0">
                <a:solidFill>
                  <a:schemeClr val="tx1"/>
                </a:solidFill>
                <a:effectLst/>
                <a:latin typeface="Garamond" panose="02020404030301010803" pitchFamily="18" charset="0"/>
                <a:ea typeface="+mn-ea"/>
                <a:cs typeface="+mn-cs"/>
              </a:rPr>
              <a:t>otuz gün sonra </a:t>
            </a:r>
            <a:r>
              <a:rPr lang="tr-TR" sz="1200" kern="1200" dirty="0">
                <a:solidFill>
                  <a:schemeClr val="tx1"/>
                </a:solidFill>
                <a:effectLst/>
                <a:latin typeface="Garamond" panose="02020404030301010803" pitchFamily="18" charset="0"/>
                <a:ea typeface="+mn-ea"/>
                <a:cs typeface="+mn-cs"/>
              </a:rPr>
              <a:t>geçerli olur. </a:t>
            </a:r>
          </a:p>
          <a:p>
            <a:pPr marL="171450" indent="-171450">
              <a:buFont typeface="Wingdings" panose="05000000000000000000" pitchFamily="2" charset="2"/>
              <a:buChar char="§"/>
            </a:pPr>
            <a:r>
              <a:rPr lang="tr-TR" sz="1200" kern="1200" dirty="0">
                <a:solidFill>
                  <a:schemeClr val="tx1"/>
                </a:solidFill>
                <a:effectLst/>
                <a:latin typeface="Garamond" panose="02020404030301010803" pitchFamily="18" charset="0"/>
                <a:ea typeface="+mn-ea"/>
                <a:cs typeface="+mn-cs"/>
              </a:rPr>
              <a:t>Çekilenin bu süre içinde başka bir sendikaya üye olması halinde yeni sendikaya üyeliği, bu sürenin bitim tarihinde kazanılır.  </a:t>
            </a:r>
          </a:p>
          <a:p>
            <a:pPr marL="171450" indent="-171450">
              <a:buFont typeface="Wingdings" panose="05000000000000000000" pitchFamily="2" charset="2"/>
              <a:buChar char="§"/>
            </a:pPr>
            <a:r>
              <a:rPr lang="tr-TR" sz="1200" b="1" kern="1200" dirty="0">
                <a:solidFill>
                  <a:schemeClr val="tx1"/>
                </a:solidFill>
                <a:effectLst/>
                <a:latin typeface="Garamond" panose="02020404030301010803" pitchFamily="18" charset="0"/>
                <a:ea typeface="+mn-ea"/>
                <a:cs typeface="+mn-cs"/>
              </a:rPr>
              <a:t>Üyenin, sendikadan çıkarılma kararı sendika merkez genel kurulunca alınır. Çıkarma kararı, çıkarılana ve işverene yazı ile bildirilir. </a:t>
            </a:r>
          </a:p>
          <a:p>
            <a:pPr marL="171450" indent="-171450">
              <a:buFont typeface="Wingdings" panose="05000000000000000000" pitchFamily="2" charset="2"/>
              <a:buChar char="§"/>
            </a:pPr>
            <a:r>
              <a:rPr lang="tr-TR" sz="1200" b="1" kern="1200" dirty="0">
                <a:solidFill>
                  <a:schemeClr val="tx1"/>
                </a:solidFill>
                <a:effectLst/>
                <a:latin typeface="Garamond" panose="02020404030301010803" pitchFamily="18" charset="0"/>
                <a:ea typeface="+mn-ea"/>
                <a:cs typeface="+mn-cs"/>
              </a:rPr>
              <a:t>Çıkarma kararına karşı üye, bildirim tarihinden itibaren </a:t>
            </a:r>
            <a:r>
              <a:rPr lang="tr-TR" sz="1200" b="1" kern="1200" dirty="0" err="1">
                <a:solidFill>
                  <a:schemeClr val="tx1"/>
                </a:solidFill>
                <a:effectLst/>
                <a:latin typeface="Garamond" panose="02020404030301010803" pitchFamily="18" charset="0"/>
                <a:ea typeface="+mn-ea"/>
                <a:cs typeface="+mn-cs"/>
              </a:rPr>
              <a:t>onbeş</a:t>
            </a:r>
            <a:r>
              <a:rPr lang="tr-TR" sz="1200" b="1" kern="1200" dirty="0">
                <a:solidFill>
                  <a:schemeClr val="tx1"/>
                </a:solidFill>
                <a:effectLst/>
                <a:latin typeface="Garamond" panose="02020404030301010803" pitchFamily="18" charset="0"/>
                <a:ea typeface="+mn-ea"/>
                <a:cs typeface="+mn-cs"/>
              </a:rPr>
              <a:t> gün içinde görevli iş mahkemesine itiraz edebilir. </a:t>
            </a:r>
          </a:p>
          <a:p>
            <a:pPr marL="171450" indent="-171450">
              <a:buFont typeface="Wingdings" panose="05000000000000000000" pitchFamily="2" charset="2"/>
              <a:buChar char="§"/>
            </a:pPr>
            <a:r>
              <a:rPr lang="tr-TR" sz="1200" b="1" kern="1200" dirty="0">
                <a:solidFill>
                  <a:schemeClr val="tx1"/>
                </a:solidFill>
                <a:effectLst/>
                <a:latin typeface="Garamond" panose="02020404030301010803" pitchFamily="18" charset="0"/>
                <a:ea typeface="+mn-ea"/>
                <a:cs typeface="+mn-cs"/>
              </a:rPr>
              <a:t>Üyelik, çıkarılma kararı kesinleşinceye kadar sürer. </a:t>
            </a:r>
          </a:p>
          <a:p>
            <a:pPr marL="171450" indent="-171450">
              <a:buFont typeface="Wingdings" panose="05000000000000000000" pitchFamily="2" charset="2"/>
              <a:buChar char="§"/>
            </a:pPr>
            <a:r>
              <a:rPr lang="tr-TR" sz="1200" b="1" kern="1200" dirty="0">
                <a:solidFill>
                  <a:schemeClr val="tx1"/>
                </a:solidFill>
                <a:effectLst/>
                <a:latin typeface="Garamond" panose="02020404030301010803" pitchFamily="18" charset="0"/>
                <a:ea typeface="+mn-ea"/>
                <a:cs typeface="+mn-cs"/>
              </a:rPr>
              <a:t>Çekilme, göreve son verilmesi veya sair nedenlerle kamu görevinden ayrılanların üyelikleri, sendika şubesi, sendika veya konfederasyon organlarındaki görevleri, farklı bir hizmet koluna giren kuruma atananlardan sendika üyesi olanların ise üyelikleri, varsa sendika şubesi ve sendika organlarındaki görevleri sona erer, ancak varsa konfederasyon organlarındaki görevleri devam eder. </a:t>
            </a:r>
          </a:p>
          <a:p>
            <a:pPr marL="171450" indent="-171450">
              <a:buFont typeface="Wingdings" panose="05000000000000000000" pitchFamily="2" charset="2"/>
              <a:buChar char="§"/>
            </a:pPr>
            <a:r>
              <a:rPr lang="tr-TR" sz="1200" b="1" kern="1200" dirty="0">
                <a:solidFill>
                  <a:schemeClr val="tx1"/>
                </a:solidFill>
                <a:effectLst/>
                <a:latin typeface="Garamond" panose="02020404030301010803" pitchFamily="18" charset="0"/>
                <a:ea typeface="+mn-ea"/>
                <a:cs typeface="+mn-cs"/>
              </a:rPr>
              <a:t>Emekliye ayrılanların sendika şubesi, sendika veya konfederasyon organlarındaki görevleri seçildikleri dönemin sonuna kadar devam eder.  </a:t>
            </a:r>
          </a:p>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10</a:t>
            </a:fld>
            <a:endParaRPr lang="tr-TR"/>
          </a:p>
        </p:txBody>
      </p:sp>
    </p:spTree>
    <p:extLst>
      <p:ext uri="{BB962C8B-B14F-4D97-AF65-F5344CB8AC3E}">
        <p14:creationId xmlns:p14="http://schemas.microsoft.com/office/powerpoint/2010/main" val="188836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64F0D85-CC59-40E6-9C81-5CF4C8AFC036}" type="slidenum">
              <a:rPr lang="tr-TR" smtClean="0"/>
              <a:t>11</a:t>
            </a:fld>
            <a:endParaRPr lang="tr-TR"/>
          </a:p>
        </p:txBody>
      </p:sp>
    </p:spTree>
    <p:extLst>
      <p:ext uri="{BB962C8B-B14F-4D97-AF65-F5344CB8AC3E}">
        <p14:creationId xmlns:p14="http://schemas.microsoft.com/office/powerpoint/2010/main" val="460688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64F0D85-CC59-40E6-9C81-5CF4C8AFC036}" type="slidenum">
              <a:rPr lang="tr-TR" smtClean="0"/>
              <a:t>12</a:t>
            </a:fld>
            <a:endParaRPr lang="tr-TR"/>
          </a:p>
        </p:txBody>
      </p:sp>
    </p:spTree>
    <p:extLst>
      <p:ext uri="{BB962C8B-B14F-4D97-AF65-F5344CB8AC3E}">
        <p14:creationId xmlns:p14="http://schemas.microsoft.com/office/powerpoint/2010/main" val="2186174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64F0D85-CC59-40E6-9C81-5CF4C8AFC036}" type="slidenum">
              <a:rPr lang="tr-TR" smtClean="0"/>
              <a:t>13</a:t>
            </a:fld>
            <a:endParaRPr lang="tr-TR"/>
          </a:p>
        </p:txBody>
      </p:sp>
    </p:spTree>
    <p:extLst>
      <p:ext uri="{BB962C8B-B14F-4D97-AF65-F5344CB8AC3E}">
        <p14:creationId xmlns:p14="http://schemas.microsoft.com/office/powerpoint/2010/main" val="2036524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tr-TR" sz="1200" dirty="0"/>
              <a:t>Sendikalar ve konfederasyonlar önceden izin almaksızın, serbestçe, yabancı ülkelerdeki amaçlarına uyan uluslararası kuruluşların üye veya temsilcilerini Türkiye'ye davet edebilir veya yabancı ülkelerdeki toplantılarına kendi üye veya temsilcilerini gönderebilirler.</a:t>
            </a:r>
          </a:p>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14</a:t>
            </a:fld>
            <a:endParaRPr lang="tr-TR"/>
          </a:p>
        </p:txBody>
      </p:sp>
    </p:spTree>
    <p:extLst>
      <p:ext uri="{BB962C8B-B14F-4D97-AF65-F5344CB8AC3E}">
        <p14:creationId xmlns:p14="http://schemas.microsoft.com/office/powerpoint/2010/main" val="4177998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lgn="just">
              <a:buFont typeface="Wingdings" panose="05000000000000000000" pitchFamily="2" charset="2"/>
              <a:buChar char="§"/>
            </a:pPr>
            <a:r>
              <a:rPr lang="tr-TR" sz="1200" kern="1200" dirty="0">
                <a:solidFill>
                  <a:schemeClr val="tx1"/>
                </a:solidFill>
                <a:effectLst/>
                <a:latin typeface="Garamond" panose="02020404030301010803" pitchFamily="18" charset="0"/>
                <a:ea typeface="+mn-ea"/>
                <a:cs typeface="+mn-cs"/>
              </a:rPr>
              <a:t>Sendika veya konfederasyonunun yönetim kurulu üyeleri sendika tüzüğünde belirtilen hükümlere göre, ayrıca yazılı talepte bulunmaları halinde bu görevleri süresince aylıksız izine ayrılırlar. Talepte bulunmayanlar ise kurumlarındaki görevlerine devam ederler. İzine ayrılmayan yönetim kurulu üyeleri </a:t>
            </a:r>
            <a:r>
              <a:rPr lang="tr-TR" sz="1200" b="1" kern="1200" dirty="0">
                <a:solidFill>
                  <a:schemeClr val="tx1"/>
                </a:solidFill>
                <a:effectLst/>
                <a:latin typeface="Garamond" panose="02020404030301010803" pitchFamily="18" charset="0"/>
                <a:ea typeface="+mn-ea"/>
                <a:cs typeface="+mn-cs"/>
              </a:rPr>
              <a:t>haftada bir gün </a:t>
            </a:r>
            <a:r>
              <a:rPr lang="tr-TR" sz="1200" kern="1200" dirty="0">
                <a:solidFill>
                  <a:schemeClr val="tx1"/>
                </a:solidFill>
                <a:effectLst/>
                <a:latin typeface="Garamond" panose="02020404030301010803" pitchFamily="18" charset="0"/>
                <a:ea typeface="+mn-ea"/>
                <a:cs typeface="+mn-cs"/>
              </a:rPr>
              <a:t>kurumlarından izinli sayılırlar. </a:t>
            </a:r>
          </a:p>
          <a:p>
            <a:pPr marL="171450" indent="-171450" algn="just">
              <a:buFont typeface="Wingdings" panose="05000000000000000000" pitchFamily="2" charset="2"/>
              <a:buChar char="§"/>
            </a:pPr>
            <a:r>
              <a:rPr lang="tr-TR" sz="1200" kern="1200" dirty="0">
                <a:solidFill>
                  <a:schemeClr val="tx1"/>
                </a:solidFill>
                <a:effectLst/>
                <a:latin typeface="Garamond" panose="02020404030301010803" pitchFamily="18" charset="0"/>
                <a:ea typeface="+mn-ea"/>
                <a:cs typeface="+mn-cs"/>
              </a:rPr>
              <a:t>Sendika şubeleri en az 400 üye ile kurulur. Sendika şubesi bulunmayan il ve ilçelerde il ve ilçe temsilciliği kurulabilir. İldeki üye sayısı 100 ve daha fazla olan sendikanın il temsilcisi ile ilçedeki üye sayısı 50 ve daha fazla olan sendikanın ilçe temsilcisi</a:t>
            </a:r>
            <a:r>
              <a:rPr lang="tr-TR" sz="1200" b="1" kern="1200" dirty="0">
                <a:solidFill>
                  <a:schemeClr val="tx1"/>
                </a:solidFill>
                <a:effectLst/>
                <a:latin typeface="Garamond" panose="02020404030301010803" pitchFamily="18" charset="0"/>
                <a:ea typeface="+mn-ea"/>
                <a:cs typeface="+mn-cs"/>
              </a:rPr>
              <a:t> haftada dört saat izinli </a:t>
            </a:r>
            <a:r>
              <a:rPr lang="tr-TR" sz="1200" kern="1200" dirty="0">
                <a:solidFill>
                  <a:schemeClr val="tx1"/>
                </a:solidFill>
                <a:effectLst/>
                <a:latin typeface="Garamond" panose="02020404030301010803" pitchFamily="18" charset="0"/>
                <a:ea typeface="+mn-ea"/>
                <a:cs typeface="+mn-cs"/>
              </a:rPr>
              <a:t>sayılır.  </a:t>
            </a:r>
          </a:p>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15</a:t>
            </a:fld>
            <a:endParaRPr lang="tr-TR"/>
          </a:p>
        </p:txBody>
      </p:sp>
    </p:spTree>
    <p:extLst>
      <p:ext uri="{BB962C8B-B14F-4D97-AF65-F5344CB8AC3E}">
        <p14:creationId xmlns:p14="http://schemas.microsoft.com/office/powerpoint/2010/main" val="1722146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lgn="just">
              <a:lnSpc>
                <a:spcPct val="107000"/>
              </a:lnSpc>
              <a:spcAft>
                <a:spcPts val="800"/>
              </a:spcAft>
              <a:buClr>
                <a:srgbClr val="FF0000"/>
              </a:buClr>
              <a:buFont typeface="Arial" panose="020B0604020202020204" pitchFamily="34" charset="0"/>
              <a:buNone/>
            </a:pPr>
            <a:endParaRPr lang="tr-TR" sz="1200" dirty="0">
              <a:latin typeface="Garamond" panose="02020404030301010803" pitchFamily="18" charset="0"/>
              <a:ea typeface="Calibri" panose="020F0502020204030204" pitchFamily="34" charset="0"/>
              <a:cs typeface="Times New Roman" panose="02020603050405020304" pitchFamily="18" charset="0"/>
            </a:endParaRPr>
          </a:p>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16</a:t>
            </a:fld>
            <a:endParaRPr lang="tr-TR"/>
          </a:p>
        </p:txBody>
      </p:sp>
    </p:spTree>
    <p:extLst>
      <p:ext uri="{BB962C8B-B14F-4D97-AF65-F5344CB8AC3E}">
        <p14:creationId xmlns:p14="http://schemas.microsoft.com/office/powerpoint/2010/main" val="3426539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64F0D85-CC59-40E6-9C81-5CF4C8AFC036}" type="slidenum">
              <a:rPr lang="tr-TR" smtClean="0"/>
              <a:t>17</a:t>
            </a:fld>
            <a:endParaRPr lang="tr-TR"/>
          </a:p>
        </p:txBody>
      </p:sp>
    </p:spTree>
    <p:extLst>
      <p:ext uri="{BB962C8B-B14F-4D97-AF65-F5344CB8AC3E}">
        <p14:creationId xmlns:p14="http://schemas.microsoft.com/office/powerpoint/2010/main" val="912518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64F0D85-CC59-40E6-9C81-5CF4C8AFC036}" type="slidenum">
              <a:rPr lang="tr-TR" smtClean="0"/>
              <a:t>18</a:t>
            </a:fld>
            <a:endParaRPr lang="tr-TR"/>
          </a:p>
        </p:txBody>
      </p:sp>
    </p:spTree>
    <p:extLst>
      <p:ext uri="{BB962C8B-B14F-4D97-AF65-F5344CB8AC3E}">
        <p14:creationId xmlns:p14="http://schemas.microsoft.com/office/powerpoint/2010/main" val="3654860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64F0D85-CC59-40E6-9C81-5CF4C8AFC036}" type="slidenum">
              <a:rPr lang="tr-TR" smtClean="0"/>
              <a:t>19</a:t>
            </a:fld>
            <a:endParaRPr lang="tr-TR"/>
          </a:p>
        </p:txBody>
      </p:sp>
    </p:spTree>
    <p:extLst>
      <p:ext uri="{BB962C8B-B14F-4D97-AF65-F5344CB8AC3E}">
        <p14:creationId xmlns:p14="http://schemas.microsoft.com/office/powerpoint/2010/main" val="1660038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2</a:t>
            </a:fld>
            <a:endParaRPr lang="tr-TR"/>
          </a:p>
        </p:txBody>
      </p:sp>
    </p:spTree>
    <p:extLst>
      <p:ext uri="{BB962C8B-B14F-4D97-AF65-F5344CB8AC3E}">
        <p14:creationId xmlns:p14="http://schemas.microsoft.com/office/powerpoint/2010/main" val="3668239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20</a:t>
            </a:fld>
            <a:endParaRPr lang="tr-TR"/>
          </a:p>
        </p:txBody>
      </p:sp>
    </p:spTree>
    <p:extLst>
      <p:ext uri="{BB962C8B-B14F-4D97-AF65-F5344CB8AC3E}">
        <p14:creationId xmlns:p14="http://schemas.microsoft.com/office/powerpoint/2010/main" val="29054622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21</a:t>
            </a:fld>
            <a:endParaRPr lang="tr-TR"/>
          </a:p>
        </p:txBody>
      </p:sp>
    </p:spTree>
    <p:extLst>
      <p:ext uri="{BB962C8B-B14F-4D97-AF65-F5344CB8AC3E}">
        <p14:creationId xmlns:p14="http://schemas.microsoft.com/office/powerpoint/2010/main" val="528647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64F0D85-CC59-40E6-9C81-5CF4C8AFC036}" type="slidenum">
              <a:rPr lang="tr-TR" smtClean="0"/>
              <a:t>22</a:t>
            </a:fld>
            <a:endParaRPr lang="tr-TR"/>
          </a:p>
        </p:txBody>
      </p:sp>
    </p:spTree>
    <p:extLst>
      <p:ext uri="{BB962C8B-B14F-4D97-AF65-F5344CB8AC3E}">
        <p14:creationId xmlns:p14="http://schemas.microsoft.com/office/powerpoint/2010/main" val="394499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23</a:t>
            </a:fld>
            <a:endParaRPr lang="tr-TR"/>
          </a:p>
        </p:txBody>
      </p:sp>
    </p:spTree>
    <p:extLst>
      <p:ext uri="{BB962C8B-B14F-4D97-AF65-F5344CB8AC3E}">
        <p14:creationId xmlns:p14="http://schemas.microsoft.com/office/powerpoint/2010/main" val="14465488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24</a:t>
            </a:fld>
            <a:endParaRPr lang="tr-TR"/>
          </a:p>
        </p:txBody>
      </p:sp>
    </p:spTree>
    <p:extLst>
      <p:ext uri="{BB962C8B-B14F-4D97-AF65-F5344CB8AC3E}">
        <p14:creationId xmlns:p14="http://schemas.microsoft.com/office/powerpoint/2010/main" val="34518305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25</a:t>
            </a:fld>
            <a:endParaRPr lang="tr-TR"/>
          </a:p>
        </p:txBody>
      </p:sp>
    </p:spTree>
    <p:extLst>
      <p:ext uri="{BB962C8B-B14F-4D97-AF65-F5344CB8AC3E}">
        <p14:creationId xmlns:p14="http://schemas.microsoft.com/office/powerpoint/2010/main" val="135660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64F0D85-CC59-40E6-9C81-5CF4C8AFC036}" type="slidenum">
              <a:rPr lang="tr-TR" smtClean="0"/>
              <a:t>26</a:t>
            </a:fld>
            <a:endParaRPr lang="tr-TR"/>
          </a:p>
        </p:txBody>
      </p:sp>
    </p:spTree>
    <p:extLst>
      <p:ext uri="{BB962C8B-B14F-4D97-AF65-F5344CB8AC3E}">
        <p14:creationId xmlns:p14="http://schemas.microsoft.com/office/powerpoint/2010/main" val="34848045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27</a:t>
            </a:fld>
            <a:endParaRPr lang="tr-TR"/>
          </a:p>
        </p:txBody>
      </p:sp>
    </p:spTree>
    <p:extLst>
      <p:ext uri="{BB962C8B-B14F-4D97-AF65-F5344CB8AC3E}">
        <p14:creationId xmlns:p14="http://schemas.microsoft.com/office/powerpoint/2010/main" val="3469501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lvl="0" indent="0" algn="just">
              <a:lnSpc>
                <a:spcPct val="107000"/>
              </a:lnSpc>
              <a:spcAft>
                <a:spcPts val="800"/>
              </a:spcAft>
              <a:buClr>
                <a:srgbClr val="FF0000"/>
              </a:buClr>
              <a:buFont typeface="Arial" panose="020B0604020202020204" pitchFamily="34" charset="0"/>
              <a:buNone/>
            </a:pPr>
            <a:r>
              <a:rPr lang="tr-TR" sz="1200" b="1" dirty="0">
                <a:solidFill>
                  <a:prstClr val="black"/>
                </a:solidFill>
                <a:latin typeface="Garamond" panose="02020404030301010803" pitchFamily="18" charset="0"/>
                <a:ea typeface="Calibri" panose="020F0502020204030204" pitchFamily="34" charset="0"/>
                <a:cs typeface="Times New Roman" panose="02020603050405020304" pitchFamily="18" charset="0"/>
              </a:rPr>
              <a:t>UYUŞMAZLIK HALİ</a:t>
            </a:r>
          </a:p>
          <a:p>
            <a:pPr marL="171450" indent="-171450" algn="just">
              <a:lnSpc>
                <a:spcPct val="107000"/>
              </a:lnSpc>
              <a:spcAft>
                <a:spcPts val="800"/>
              </a:spcAft>
              <a:buClr>
                <a:srgbClr val="FF0000"/>
              </a:buClr>
              <a:buFont typeface="Arial" panose="020B0604020202020204" pitchFamily="34" charset="0"/>
              <a:buChar char="•"/>
            </a:pPr>
            <a:r>
              <a:rPr lang="tr-TR" sz="1200" dirty="0">
                <a:latin typeface="Garamond" panose="02020404030301010803" pitchFamily="18" charset="0"/>
                <a:ea typeface="Calibri" panose="020F0502020204030204" pitchFamily="34" charset="0"/>
                <a:cs typeface="Times New Roman" panose="02020603050405020304" pitchFamily="18" charset="0"/>
              </a:rPr>
              <a:t>Toplu sözleşme görüşme süreci sonunda toplu sözleşme imzalanamaması halinde, üzerinde uzlaşılan ve uzlaşılamayan konuları içeren </a:t>
            </a:r>
            <a:r>
              <a:rPr lang="tr-TR" sz="1200" b="1" dirty="0">
                <a:latin typeface="Garamond" panose="02020404030301010803" pitchFamily="18" charset="0"/>
                <a:ea typeface="Calibri" panose="020F0502020204030204" pitchFamily="34" charset="0"/>
                <a:cs typeface="Times New Roman" panose="02020603050405020304" pitchFamily="18" charset="0"/>
              </a:rPr>
              <a:t>toplantı tutanağı, ilgili taraflarca imzalanır. </a:t>
            </a:r>
          </a:p>
          <a:p>
            <a:pPr marL="171450" indent="-171450" algn="just">
              <a:lnSpc>
                <a:spcPct val="107000"/>
              </a:lnSpc>
              <a:spcAft>
                <a:spcPts val="800"/>
              </a:spcAft>
              <a:buClr>
                <a:srgbClr val="FF0000"/>
              </a:buClr>
              <a:buFont typeface="Arial" panose="020B0604020202020204" pitchFamily="34" charset="0"/>
              <a:buChar char="•"/>
            </a:pPr>
            <a:r>
              <a:rPr lang="tr-TR" sz="1200" dirty="0">
                <a:latin typeface="Garamond" panose="02020404030301010803" pitchFamily="18" charset="0"/>
                <a:ea typeface="Calibri" panose="020F0502020204030204" pitchFamily="34" charset="0"/>
                <a:cs typeface="Times New Roman" panose="02020603050405020304" pitchFamily="18" charset="0"/>
              </a:rPr>
              <a:t>Toplu sözleşme görüşmelerinin uzlaşmazlıkla sonuçlanması ve toplantı tutanağı imzalanamaması halinde görüşmelerin uzlaşmazlıkla sonuçlandığına dair </a:t>
            </a:r>
            <a:r>
              <a:rPr lang="tr-TR" sz="1200" b="1" dirty="0">
                <a:latin typeface="Garamond" panose="02020404030301010803" pitchFamily="18" charset="0"/>
                <a:ea typeface="Calibri" panose="020F0502020204030204" pitchFamily="34" charset="0"/>
                <a:cs typeface="Times New Roman" panose="02020603050405020304" pitchFamily="18" charset="0"/>
              </a:rPr>
              <a:t>tespit tutanağı </a:t>
            </a:r>
            <a:r>
              <a:rPr lang="tr-TR" sz="1200" dirty="0">
                <a:latin typeface="Garamond" panose="02020404030301010803" pitchFamily="18" charset="0"/>
                <a:ea typeface="Calibri" panose="020F0502020204030204" pitchFamily="34" charset="0"/>
                <a:cs typeface="Times New Roman" panose="02020603050405020304" pitchFamily="18" charset="0"/>
              </a:rPr>
              <a:t>tutulur. </a:t>
            </a:r>
          </a:p>
          <a:p>
            <a:pPr marL="171450" indent="-171450" algn="just">
              <a:lnSpc>
                <a:spcPct val="107000"/>
              </a:lnSpc>
              <a:spcAft>
                <a:spcPts val="800"/>
              </a:spcAft>
              <a:buClr>
                <a:srgbClr val="FF0000"/>
              </a:buClr>
              <a:buFont typeface="Arial" panose="020B0604020202020204" pitchFamily="34" charset="0"/>
              <a:buChar char="•"/>
            </a:pPr>
            <a:r>
              <a:rPr lang="tr-TR" sz="1200" dirty="0">
                <a:latin typeface="Garamond" panose="02020404030301010803" pitchFamily="18" charset="0"/>
                <a:ea typeface="Calibri" panose="020F0502020204030204" pitchFamily="34" charset="0"/>
                <a:cs typeface="Times New Roman" panose="02020603050405020304" pitchFamily="18" charset="0"/>
              </a:rPr>
              <a:t>Toplantı tutanağı imzalanmasından veya görüşmelerin uzlaşmazlıkla sonuçlandığının tespit tutanağı ile belirlenmesinden itibaren üç işgünü içerisinde sözleşmenin ilgili bölümlerini imzalamaya yetkili olanlar tarafından imzalamaya yetkili oldukları bölümler için Kamu Görevlileri Hakem Kuruluna başvurulabilir.   </a:t>
            </a:r>
          </a:p>
          <a:p>
            <a:pPr marL="171450" indent="-171450" algn="just">
              <a:lnSpc>
                <a:spcPct val="107000"/>
              </a:lnSpc>
              <a:spcAft>
                <a:spcPts val="800"/>
              </a:spcAft>
              <a:buClr>
                <a:srgbClr val="FF0000"/>
              </a:buClr>
              <a:buFont typeface="Arial" panose="020B0604020202020204" pitchFamily="34" charset="0"/>
              <a:buChar char="•"/>
            </a:pPr>
            <a:r>
              <a:rPr lang="tr-TR" sz="1200" dirty="0">
                <a:latin typeface="Garamond" panose="02020404030301010803" pitchFamily="18" charset="0"/>
                <a:ea typeface="Calibri" panose="020F0502020204030204" pitchFamily="34" charset="0"/>
                <a:cs typeface="Times New Roman" panose="02020603050405020304" pitchFamily="18" charset="0"/>
              </a:rPr>
              <a:t>Kurul kararları kesindir ve toplu sözleşme hükmündedir. Kurul kararları taraflara üç gün içerisinde yazılı olarak bildirilir ve Resmî Gazetede yayımlanır. </a:t>
            </a:r>
          </a:p>
          <a:p>
            <a:pPr marL="171450" indent="-171450" algn="just">
              <a:lnSpc>
                <a:spcPct val="107000"/>
              </a:lnSpc>
              <a:spcAft>
                <a:spcPts val="800"/>
              </a:spcAft>
              <a:buClr>
                <a:srgbClr val="FF0000"/>
              </a:buClr>
              <a:buFont typeface="Arial" panose="020B0604020202020204" pitchFamily="34" charset="0"/>
              <a:buChar char="•"/>
            </a:pPr>
            <a:r>
              <a:rPr lang="tr-TR" sz="1200" dirty="0">
                <a:latin typeface="Garamond" panose="02020404030301010803" pitchFamily="18" charset="0"/>
                <a:ea typeface="Calibri" panose="020F0502020204030204" pitchFamily="34" charset="0"/>
                <a:cs typeface="Times New Roman" panose="02020603050405020304" pitchFamily="18" charset="0"/>
              </a:rPr>
              <a:t>Toplu sözleşme kapsamına girmeyen konulara ilişkin olarak Kamu Görevlileri Hakem Kuruluna başvurulamaz.</a:t>
            </a:r>
          </a:p>
          <a:p>
            <a:pPr marL="171450" marR="0" lvl="0" indent="-171450" algn="just" defTabSz="914400" rtl="0" eaLnBrk="1" fontAlgn="auto" latinLnBrk="0" hangingPunct="1">
              <a:lnSpc>
                <a:spcPct val="107000"/>
              </a:lnSpc>
              <a:spcBef>
                <a:spcPts val="0"/>
              </a:spcBef>
              <a:spcAft>
                <a:spcPts val="800"/>
              </a:spcAft>
              <a:buClr>
                <a:srgbClr val="FF0000"/>
              </a:buClr>
              <a:buSzTx/>
              <a:buFont typeface="Arial" panose="020B0604020202020204" pitchFamily="34" charset="0"/>
              <a:buChar char="•"/>
              <a:tabLst/>
              <a:defRPr/>
            </a:pPr>
            <a:r>
              <a:rPr lang="tr-TR" sz="1200" dirty="0">
                <a:solidFill>
                  <a:prstClr val="black"/>
                </a:solidFill>
                <a:latin typeface="Garamond" panose="02020404030301010803" pitchFamily="18" charset="0"/>
                <a:ea typeface="Calibri" panose="020F0502020204030204" pitchFamily="34" charset="0"/>
                <a:cs typeface="Times New Roman" panose="02020603050405020304" pitchFamily="18" charset="0"/>
              </a:rPr>
              <a:t>Toplu sözleşme görüşmelerine katılmaya yetkili hiçbir konfederasyon temsilcisinin toplu sözleşme görüşmelerine katılmaması veya toplu sözleşme görüşmelerinin uzlaşmazlıkla sonuçlanmasına rağmen tarafların Kamu Görevlileri Hakem Kuruluna başvurmaması halinde, kamu görevlilerine sonraki iki mali yıl boyunca uygulanacak mali ve sosyal haklar genel hükümlere göre belirlenir.</a:t>
            </a:r>
          </a:p>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28</a:t>
            </a:fld>
            <a:endParaRPr lang="tr-TR"/>
          </a:p>
        </p:txBody>
      </p:sp>
    </p:spTree>
    <p:extLst>
      <p:ext uri="{BB962C8B-B14F-4D97-AF65-F5344CB8AC3E}">
        <p14:creationId xmlns:p14="http://schemas.microsoft.com/office/powerpoint/2010/main" val="20920009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Garamond" panose="02020404030301010803" pitchFamily="18" charset="0"/>
                <a:ea typeface="+mn-ea"/>
                <a:cs typeface="+mn-cs"/>
              </a:rPr>
              <a:t>KAMU GÖREVLİLERİ HAKEM KURULU</a:t>
            </a:r>
          </a:p>
          <a:p>
            <a:r>
              <a:rPr lang="tr-TR" sz="1200" kern="1200" dirty="0">
                <a:solidFill>
                  <a:schemeClr val="tx1"/>
                </a:solidFill>
                <a:effectLst/>
                <a:latin typeface="Garamond" panose="02020404030301010803" pitchFamily="18" charset="0"/>
                <a:ea typeface="+mn-ea"/>
                <a:cs typeface="+mn-cs"/>
              </a:rPr>
              <a:t>Kamu Görevlileri Hakem Kurulu her toplu sözleşme dönemi için; </a:t>
            </a:r>
          </a:p>
          <a:p>
            <a:r>
              <a:rPr lang="tr-TR" sz="1200" kern="1200" dirty="0">
                <a:solidFill>
                  <a:schemeClr val="tx1"/>
                </a:solidFill>
                <a:effectLst/>
                <a:latin typeface="Garamond" panose="02020404030301010803" pitchFamily="18" charset="0"/>
                <a:ea typeface="+mn-ea"/>
                <a:cs typeface="+mn-cs"/>
              </a:rPr>
              <a:t>a) Yargıtay, Danıştay ve Sayıştay Başkan, Başkanvekili, Başkan Yardımcısı veya Daire Başkanları arasından Cumhurbaşkanınca Başkan olarak seçilecek bir üye,</a:t>
            </a:r>
          </a:p>
          <a:p>
            <a:r>
              <a:rPr lang="tr-TR" sz="1200" kern="1200" dirty="0">
                <a:solidFill>
                  <a:schemeClr val="tx1"/>
                </a:solidFill>
                <a:effectLst/>
                <a:latin typeface="Garamond" panose="02020404030301010803" pitchFamily="18" charset="0"/>
                <a:ea typeface="+mn-ea"/>
                <a:cs typeface="+mn-cs"/>
              </a:rPr>
              <a:t>b) Cumhurbaşkanınca belirlenen bakanlıklar ile kamu kurum ve kuruluşlarından dört üye,  </a:t>
            </a:r>
          </a:p>
          <a:p>
            <a:r>
              <a:rPr lang="tr-TR" sz="1200" kern="1200" dirty="0">
                <a:solidFill>
                  <a:schemeClr val="tx1"/>
                </a:solidFill>
                <a:effectLst/>
                <a:latin typeface="Garamond" panose="02020404030301010803" pitchFamily="18" charset="0"/>
                <a:ea typeface="+mn-ea"/>
                <a:cs typeface="+mn-cs"/>
              </a:rPr>
              <a:t>c) Bağlı sendikaların üye sayısı itibarıyla en fazla üyeye sahip konfederasyon tarafından belirlenecek iki, bağlı sendikaların üye sayısı açısından ikinci ve üçüncü sırada bulunan konfederasyonlardan birer üye, </a:t>
            </a:r>
          </a:p>
          <a:p>
            <a:r>
              <a:rPr lang="tr-TR" sz="1200" kern="1200" dirty="0">
                <a:solidFill>
                  <a:schemeClr val="tx1"/>
                </a:solidFill>
                <a:effectLst/>
                <a:latin typeface="Garamond" panose="02020404030301010803" pitchFamily="18" charset="0"/>
                <a:ea typeface="+mn-ea"/>
                <a:cs typeface="+mn-cs"/>
              </a:rPr>
              <a:t>d) Üniversitelerin kamu yönetimi, iş hukuku, kamu maliyesi, çalışma ekonomisi, iktisat ve işletme bilim dallarından en az Doçent unvanını taşıyanlar arasından Cumhurbaşkanınca seçilecek bir üye,</a:t>
            </a:r>
          </a:p>
          <a:p>
            <a:r>
              <a:rPr lang="tr-TR" sz="1200" kern="1200" dirty="0">
                <a:solidFill>
                  <a:schemeClr val="tx1"/>
                </a:solidFill>
                <a:effectLst/>
                <a:latin typeface="Garamond" panose="02020404030301010803" pitchFamily="18" charset="0"/>
                <a:ea typeface="+mn-ea"/>
                <a:cs typeface="+mn-cs"/>
              </a:rPr>
              <a:t>e) Bağlı sendikaların üye sayısı itibarıyla en fazla üyeye sahip konfederasyon tarafından üç, bağlı sendikaların üye sayısı açısından ikinci ve üçüncü sırada bulunan konfederasyonlar tarafından ikişer olmak üzere (d) bendinde belirtilen bilim dallarından en az Doçent unvanını taşımak kaydıyla, önerilecek toplam yedi öğretim üyesi arasından Cumhurbaşkanınca seçilecek bir üye,</a:t>
            </a:r>
          </a:p>
          <a:p>
            <a:r>
              <a:rPr lang="tr-TR" sz="1200" kern="1200" dirty="0">
                <a:solidFill>
                  <a:schemeClr val="tx1"/>
                </a:solidFill>
                <a:effectLst/>
                <a:latin typeface="Garamond" panose="02020404030301010803" pitchFamily="18" charset="0"/>
                <a:ea typeface="+mn-ea"/>
                <a:cs typeface="+mn-cs"/>
              </a:rPr>
              <a:t> olmak üzere </a:t>
            </a:r>
            <a:r>
              <a:rPr lang="tr-TR" sz="1200" kern="1200" dirty="0" err="1">
                <a:solidFill>
                  <a:schemeClr val="tx1"/>
                </a:solidFill>
                <a:effectLst/>
                <a:latin typeface="Garamond" panose="02020404030301010803" pitchFamily="18" charset="0"/>
                <a:ea typeface="+mn-ea"/>
                <a:cs typeface="+mn-cs"/>
              </a:rPr>
              <a:t>onbir</a:t>
            </a:r>
            <a:r>
              <a:rPr lang="tr-TR" sz="1200" kern="1200" dirty="0">
                <a:solidFill>
                  <a:schemeClr val="tx1"/>
                </a:solidFill>
                <a:effectLst/>
                <a:latin typeface="Garamond" panose="02020404030301010803" pitchFamily="18" charset="0"/>
                <a:ea typeface="+mn-ea"/>
                <a:cs typeface="+mn-cs"/>
              </a:rPr>
              <a:t> üyeden oluşur.</a:t>
            </a:r>
          </a:p>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29</a:t>
            </a:fld>
            <a:endParaRPr lang="tr-TR"/>
          </a:p>
        </p:txBody>
      </p:sp>
    </p:spTree>
    <p:extLst>
      <p:ext uri="{BB962C8B-B14F-4D97-AF65-F5344CB8AC3E}">
        <p14:creationId xmlns:p14="http://schemas.microsoft.com/office/powerpoint/2010/main" val="1201025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64F0D85-CC59-40E6-9C81-5CF4C8AFC036}" type="slidenum">
              <a:rPr lang="tr-TR" smtClean="0"/>
              <a:t>3</a:t>
            </a:fld>
            <a:endParaRPr lang="tr-TR"/>
          </a:p>
        </p:txBody>
      </p:sp>
    </p:spTree>
    <p:extLst>
      <p:ext uri="{BB962C8B-B14F-4D97-AF65-F5344CB8AC3E}">
        <p14:creationId xmlns:p14="http://schemas.microsoft.com/office/powerpoint/2010/main" val="24268751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30</a:t>
            </a:fld>
            <a:endParaRPr lang="tr-TR"/>
          </a:p>
        </p:txBody>
      </p:sp>
    </p:spTree>
    <p:extLst>
      <p:ext uri="{BB962C8B-B14F-4D97-AF65-F5344CB8AC3E}">
        <p14:creationId xmlns:p14="http://schemas.microsoft.com/office/powerpoint/2010/main" val="18228391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64F0D85-CC59-40E6-9C81-5CF4C8AFC036}" type="slidenum">
              <a:rPr lang="tr-TR" smtClean="0"/>
              <a:t>31</a:t>
            </a:fld>
            <a:endParaRPr lang="tr-TR"/>
          </a:p>
        </p:txBody>
      </p:sp>
    </p:spTree>
    <p:extLst>
      <p:ext uri="{BB962C8B-B14F-4D97-AF65-F5344CB8AC3E}">
        <p14:creationId xmlns:p14="http://schemas.microsoft.com/office/powerpoint/2010/main" val="642135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64F0D85-CC59-40E6-9C81-5CF4C8AFC036}" type="slidenum">
              <a:rPr lang="tr-TR" smtClean="0"/>
              <a:t>4</a:t>
            </a:fld>
            <a:endParaRPr lang="tr-TR"/>
          </a:p>
        </p:txBody>
      </p:sp>
    </p:spTree>
    <p:extLst>
      <p:ext uri="{BB962C8B-B14F-4D97-AF65-F5344CB8AC3E}">
        <p14:creationId xmlns:p14="http://schemas.microsoft.com/office/powerpoint/2010/main" val="1044867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a:latin typeface="Garamond" panose="02020404030301010803" pitchFamily="18" charset="0"/>
              </a:rPr>
              <a:t>KURULUŞ</a:t>
            </a:r>
            <a:r>
              <a:rPr lang="tr-TR" b="1" baseline="0" dirty="0">
                <a:latin typeface="Garamond" panose="02020404030301010803" pitchFamily="18" charset="0"/>
              </a:rPr>
              <a:t> SERBESTİSİ</a:t>
            </a:r>
          </a:p>
          <a:p>
            <a:pPr marL="171450" indent="-171450" algn="just">
              <a:lnSpc>
                <a:spcPct val="107000"/>
              </a:lnSpc>
              <a:spcAft>
                <a:spcPts val="800"/>
              </a:spcAft>
              <a:buClr>
                <a:srgbClr val="FF0000"/>
              </a:buClr>
              <a:buFont typeface="Arial" panose="020B0604020202020204" pitchFamily="34" charset="0"/>
              <a:buChar char="•"/>
            </a:pPr>
            <a:r>
              <a:rPr lang="tr-TR" sz="1200" dirty="0">
                <a:latin typeface="Garamond" panose="02020404030301010803" pitchFamily="18" charset="0"/>
                <a:ea typeface="Calibri" panose="020F0502020204030204" pitchFamily="34" charset="0"/>
                <a:cs typeface="Times New Roman" panose="02020603050405020304" pitchFamily="18" charset="0"/>
              </a:rPr>
              <a:t>Sendika ve konfederasyonlar önceden izin almaksızın serbestçe kurulurlar.  </a:t>
            </a:r>
          </a:p>
          <a:p>
            <a:pPr marL="171450" indent="-171450" algn="just">
              <a:lnSpc>
                <a:spcPct val="107000"/>
              </a:lnSpc>
              <a:spcAft>
                <a:spcPts val="800"/>
              </a:spcAft>
              <a:buClr>
                <a:srgbClr val="FF0000"/>
              </a:buClr>
              <a:buFont typeface="Arial" panose="020B0604020202020204" pitchFamily="34" charset="0"/>
              <a:buChar char="•"/>
            </a:pPr>
            <a:r>
              <a:rPr lang="tr-TR" sz="1200" b="1" dirty="0">
                <a:latin typeface="Garamond" panose="02020404030301010803" pitchFamily="18" charset="0"/>
                <a:ea typeface="Calibri" panose="020F0502020204030204" pitchFamily="34" charset="0"/>
                <a:cs typeface="Times New Roman" panose="02020603050405020304" pitchFamily="18" charset="0"/>
              </a:rPr>
              <a:t>Sendika kurucusu olabilmek için kamu görevlisi olarak çalışmak yeterlidir. </a:t>
            </a:r>
          </a:p>
          <a:p>
            <a:pPr marL="171450" indent="-171450" algn="just">
              <a:lnSpc>
                <a:spcPct val="107000"/>
              </a:lnSpc>
              <a:spcAft>
                <a:spcPts val="800"/>
              </a:spcAft>
              <a:buClr>
                <a:srgbClr val="FF0000"/>
              </a:buClr>
              <a:buFont typeface="Arial" panose="020B0604020202020204" pitchFamily="34" charset="0"/>
              <a:buChar char="•"/>
            </a:pPr>
            <a:r>
              <a:rPr lang="tr-TR" sz="1200" dirty="0">
                <a:latin typeface="Garamond" panose="02020404030301010803" pitchFamily="18" charset="0"/>
                <a:ea typeface="Calibri" panose="020F0502020204030204" pitchFamily="34" charset="0"/>
                <a:cs typeface="Times New Roman" panose="02020603050405020304" pitchFamily="18" charset="0"/>
              </a:rPr>
              <a:t>Sendika ve konfederasyonlar ilgili evrakları  merkezlerinin  bulunacağı ilin valiliğine vermekle tüzel kişilik kazanırlar.</a:t>
            </a:r>
          </a:p>
          <a:p>
            <a:pPr marL="171450" lvl="0" indent="-171450" algn="just">
              <a:lnSpc>
                <a:spcPct val="107000"/>
              </a:lnSpc>
              <a:spcAft>
                <a:spcPts val="800"/>
              </a:spcAft>
              <a:buClr>
                <a:srgbClr val="FF0000"/>
              </a:buClr>
              <a:buFont typeface="Arial" panose="020B0604020202020204" pitchFamily="34" charset="0"/>
              <a:buChar char="•"/>
            </a:pPr>
            <a:r>
              <a:rPr lang="tr-TR" sz="1200" dirty="0">
                <a:solidFill>
                  <a:prstClr val="black"/>
                </a:solidFill>
                <a:latin typeface="Garamond" panose="02020404030301010803" pitchFamily="18" charset="0"/>
                <a:ea typeface="Calibri" panose="020F0502020204030204" pitchFamily="34" charset="0"/>
                <a:cs typeface="Times New Roman" panose="02020603050405020304" pitchFamily="18" charset="0"/>
              </a:rPr>
              <a:t>Valilik, tüzük ve belgelerin birer örneğini,  Çalışma ve Sosyal Güvenlik  Bakanlığına </a:t>
            </a:r>
            <a:r>
              <a:rPr lang="tr-TR" sz="1200" dirty="0" err="1">
                <a:solidFill>
                  <a:prstClr val="black"/>
                </a:solidFill>
                <a:latin typeface="Garamond" panose="02020404030301010803" pitchFamily="18" charset="0"/>
                <a:ea typeface="Calibri" panose="020F0502020204030204" pitchFamily="34" charset="0"/>
                <a:cs typeface="Times New Roman" panose="02020603050405020304" pitchFamily="18" charset="0"/>
              </a:rPr>
              <a:t>onbeş</a:t>
            </a:r>
            <a:r>
              <a:rPr lang="tr-TR" sz="1200" dirty="0">
                <a:solidFill>
                  <a:prstClr val="black"/>
                </a:solidFill>
                <a:latin typeface="Garamond" panose="02020404030301010803" pitchFamily="18" charset="0"/>
                <a:ea typeface="Calibri" panose="020F0502020204030204" pitchFamily="34" charset="0"/>
                <a:cs typeface="Times New Roman" panose="02020603050405020304" pitchFamily="18" charset="0"/>
              </a:rPr>
              <a:t> </a:t>
            </a:r>
            <a:r>
              <a:rPr lang="tr-TR" sz="1200"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işgünü içinde </a:t>
            </a:r>
            <a:r>
              <a:rPr lang="tr-TR" sz="1200" dirty="0">
                <a:solidFill>
                  <a:prstClr val="black"/>
                </a:solidFill>
                <a:latin typeface="Garamond" panose="02020404030301010803" pitchFamily="18" charset="0"/>
                <a:ea typeface="Calibri" panose="020F0502020204030204" pitchFamily="34" charset="0"/>
                <a:cs typeface="Times New Roman" panose="02020603050405020304" pitchFamily="18" charset="0"/>
              </a:rPr>
              <a:t>gönderir.  </a:t>
            </a:r>
          </a:p>
          <a:p>
            <a:pPr marL="171450" indent="-171450" algn="just">
              <a:buFont typeface="Arial" panose="020B0604020202020204" pitchFamily="34" charset="0"/>
              <a:buChar char="•"/>
            </a:pPr>
            <a:r>
              <a:rPr lang="tr-TR" dirty="0">
                <a:latin typeface="Garamond" panose="02020404030301010803" pitchFamily="18" charset="0"/>
              </a:rPr>
              <a:t>İlgili evraklarda kanuna aykırılık tespit edilmesi  ya da Kuruluş koşullarının gerçekleşmediğinin anlaşılması halinde ilgili valilik eksikliklerin bir ay içinde tamamlanmasını ister.</a:t>
            </a:r>
          </a:p>
          <a:p>
            <a:pPr marL="171450" indent="-171450" algn="just">
              <a:buFont typeface="Arial" panose="020B0604020202020204" pitchFamily="34" charset="0"/>
              <a:buChar char="•"/>
            </a:pPr>
            <a:r>
              <a:rPr lang="tr-TR" dirty="0">
                <a:latin typeface="Garamond" panose="02020404030301010803" pitchFamily="18" charset="0"/>
              </a:rPr>
              <a:t>Aykırılık düzeltilmezse ilgili valilik mahkemeye başvurur.</a:t>
            </a:r>
          </a:p>
          <a:p>
            <a:pPr marL="171450" indent="-171450" algn="just">
              <a:buFont typeface="Arial" panose="020B0604020202020204" pitchFamily="34" charset="0"/>
              <a:buChar char="•"/>
            </a:pPr>
            <a:r>
              <a:rPr lang="tr-TR" sz="1200" dirty="0">
                <a:solidFill>
                  <a:prstClr val="black"/>
                </a:solidFill>
                <a:latin typeface="Garamond" panose="02020404030301010803" pitchFamily="18" charset="0"/>
                <a:ea typeface="Calibri" panose="020F0502020204030204" pitchFamily="34" charset="0"/>
                <a:cs typeface="Times New Roman" panose="02020603050405020304" pitchFamily="18" charset="0"/>
              </a:rPr>
              <a:t>Bakanlık sendika ve konfederasyonlar için birer bilgi kaydı tutar.</a:t>
            </a:r>
            <a:endParaRPr lang="tr-TR" dirty="0">
              <a:latin typeface="Garamond" panose="02020404030301010803" pitchFamily="18" charset="0"/>
            </a:endParaRPr>
          </a:p>
          <a:p>
            <a:endParaRPr lang="tr-TR" b="1" dirty="0">
              <a:latin typeface="Garamond" panose="02020404030301010803" pitchFamily="18" charset="0"/>
            </a:endParaRPr>
          </a:p>
          <a:p>
            <a:r>
              <a:rPr lang="tr-TR" b="1" dirty="0">
                <a:latin typeface="Garamond" panose="02020404030301010803" pitchFamily="18" charset="0"/>
              </a:rPr>
              <a:t>SENDİKA</a:t>
            </a:r>
            <a:r>
              <a:rPr lang="tr-TR" b="1" baseline="0" dirty="0">
                <a:latin typeface="Garamond" panose="02020404030301010803" pitchFamily="18" charset="0"/>
              </a:rPr>
              <a:t> VEYA KONFEDERASYON DÜZEYİNDE ÖRGÜTLENME</a:t>
            </a:r>
            <a:endParaRPr lang="tr-TR" b="1" dirty="0">
              <a:latin typeface="Garamond" panose="02020404030301010803" pitchFamily="18" charset="0"/>
            </a:endParaRPr>
          </a:p>
          <a:p>
            <a:pPr marL="171450" indent="-171450" algn="just">
              <a:lnSpc>
                <a:spcPct val="107000"/>
              </a:lnSpc>
              <a:spcAft>
                <a:spcPts val="800"/>
              </a:spcAft>
              <a:buClr>
                <a:srgbClr val="FF0000"/>
              </a:buClr>
              <a:buFont typeface="Arial" panose="020B0604020202020204" pitchFamily="34" charset="0"/>
              <a:buChar char="•"/>
            </a:pPr>
            <a:r>
              <a:rPr lang="tr-TR" b="1" dirty="0">
                <a:latin typeface="Garamond" panose="02020404030301010803" pitchFamily="18" charset="0"/>
                <a:ea typeface="Calibri" panose="020F0502020204030204" pitchFamily="34" charset="0"/>
                <a:cs typeface="Times New Roman" panose="02020603050405020304" pitchFamily="18" charset="0"/>
              </a:rPr>
              <a:t>Sendika:  </a:t>
            </a:r>
            <a:r>
              <a:rPr lang="tr-TR" dirty="0">
                <a:latin typeface="Garamond" panose="02020404030301010803" pitchFamily="18" charset="0"/>
                <a:ea typeface="Calibri" panose="020F0502020204030204" pitchFamily="34" charset="0"/>
                <a:cs typeface="Times New Roman" panose="02020603050405020304" pitchFamily="18" charset="0"/>
              </a:rPr>
              <a:t>Kamu görevlilerinin ortak ekonomik, sosyal ve meslekî hak ve menfaatlerini korumak ve geliştirmek için oluşturdukları tüzel kişiliğe sahip kuruluşlara denir.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b="1" dirty="0">
                <a:latin typeface="Garamond" panose="02020404030301010803" pitchFamily="18" charset="0"/>
              </a:rPr>
              <a:t>Konfederasyon:</a:t>
            </a:r>
            <a:r>
              <a:rPr lang="tr-TR" dirty="0">
                <a:latin typeface="Garamond" panose="02020404030301010803" pitchFamily="18" charset="0"/>
              </a:rPr>
              <a:t> </a:t>
            </a:r>
            <a:r>
              <a:rPr lang="tr-TR" dirty="0">
                <a:latin typeface="Garamond" panose="02020404030301010803" pitchFamily="18" charset="0"/>
                <a:ea typeface="Calibri" panose="020F0502020204030204" pitchFamily="34" charset="0"/>
                <a:cs typeface="Times New Roman" panose="02020603050405020304" pitchFamily="18" charset="0"/>
              </a:rPr>
              <a:t>Değişik hizmet kollarında </a:t>
            </a:r>
            <a:r>
              <a:rPr lang="tr-TR" b="1" dirty="0">
                <a:latin typeface="Garamond" panose="02020404030301010803" pitchFamily="18" charset="0"/>
                <a:ea typeface="Calibri" panose="020F0502020204030204" pitchFamily="34" charset="0"/>
                <a:cs typeface="Times New Roman" panose="02020603050405020304" pitchFamily="18" charset="0"/>
              </a:rPr>
              <a:t>en az beş sendikanın bir araya gelerek </a:t>
            </a:r>
            <a:r>
              <a:rPr lang="tr-TR" dirty="0">
                <a:latin typeface="Garamond" panose="02020404030301010803" pitchFamily="18" charset="0"/>
                <a:ea typeface="Calibri" panose="020F0502020204030204" pitchFamily="34" charset="0"/>
                <a:cs typeface="Times New Roman" panose="02020603050405020304" pitchFamily="18" charset="0"/>
              </a:rPr>
              <a:t>oluşturdukları tüzel kişiliği olan üst kuruluşlara denir.</a:t>
            </a:r>
            <a:endParaRPr lang="tr-TR" dirty="0">
              <a:latin typeface="Garamond" panose="02020404030301010803" pitchFamily="18" charset="0"/>
            </a:endParaRPr>
          </a:p>
          <a:p>
            <a:endParaRPr lang="tr-TR" b="1" dirty="0">
              <a:latin typeface="Garamond" panose="02020404030301010803" pitchFamily="18" charset="0"/>
            </a:endParaRPr>
          </a:p>
          <a:p>
            <a:r>
              <a:rPr lang="tr-TR" b="1" dirty="0">
                <a:latin typeface="Garamond" panose="02020404030301010803" pitchFamily="18" charset="0"/>
              </a:rPr>
              <a:t>HİZMET KOLU </a:t>
            </a:r>
            <a:r>
              <a:rPr lang="tr-TR" b="1" baseline="0" dirty="0">
                <a:latin typeface="Garamond" panose="02020404030301010803" pitchFamily="18" charset="0"/>
              </a:rPr>
              <a:t> ESASLI ÖRGÜTLENME</a:t>
            </a:r>
          </a:p>
          <a:p>
            <a:pPr marL="171450" indent="-171450" algn="just">
              <a:lnSpc>
                <a:spcPct val="107000"/>
              </a:lnSpc>
              <a:spcAft>
                <a:spcPts val="800"/>
              </a:spcAft>
              <a:buClr>
                <a:srgbClr val="FF0000"/>
              </a:buClr>
              <a:buFont typeface="Arial" panose="020B0604020202020204" pitchFamily="34" charset="0"/>
              <a:buChar char="•"/>
            </a:pPr>
            <a:r>
              <a:rPr lang="tr-TR" dirty="0">
                <a:latin typeface="Garamond" panose="02020404030301010803" pitchFamily="18" charset="0"/>
                <a:ea typeface="Calibri" panose="020F0502020204030204" pitchFamily="34" charset="0"/>
                <a:cs typeface="Times New Roman" panose="02020603050405020304" pitchFamily="18" charset="0"/>
              </a:rPr>
              <a:t>Sendikalar hizmet kolu esasına göre, Türkiye çapında faaliyette bulunmak amacıyla kurulur.  </a:t>
            </a:r>
          </a:p>
          <a:p>
            <a:pPr marL="171450" indent="-171450" algn="just">
              <a:lnSpc>
                <a:spcPct val="107000"/>
              </a:lnSpc>
              <a:spcAft>
                <a:spcPts val="800"/>
              </a:spcAft>
              <a:buClr>
                <a:srgbClr val="FF0000"/>
              </a:buClr>
              <a:buFont typeface="Arial" panose="020B0604020202020204" pitchFamily="34" charset="0"/>
              <a:buChar char="•"/>
            </a:pPr>
            <a:r>
              <a:rPr lang="tr-TR" dirty="0">
                <a:latin typeface="Garamond" panose="02020404030301010803" pitchFamily="18" charset="0"/>
                <a:ea typeface="Calibri" panose="020F0502020204030204" pitchFamily="34" charset="0"/>
                <a:cs typeface="Times New Roman" panose="02020603050405020304" pitchFamily="18" charset="0"/>
              </a:rPr>
              <a:t>Bir hizmet kolunda birden fazla sendika kurulabilir. </a:t>
            </a:r>
          </a:p>
          <a:p>
            <a:pPr marL="171450" indent="-171450" algn="just">
              <a:lnSpc>
                <a:spcPct val="107000"/>
              </a:lnSpc>
              <a:spcAft>
                <a:spcPts val="800"/>
              </a:spcAft>
              <a:buClr>
                <a:srgbClr val="FF0000"/>
              </a:buClr>
              <a:buFont typeface="Arial" panose="020B0604020202020204" pitchFamily="34" charset="0"/>
              <a:buChar char="•"/>
            </a:pPr>
            <a:r>
              <a:rPr lang="tr-TR" dirty="0">
                <a:latin typeface="Garamond" panose="02020404030301010803" pitchFamily="18" charset="0"/>
                <a:ea typeface="Calibri" panose="020F0502020204030204" pitchFamily="34" charset="0"/>
                <a:cs typeface="Times New Roman" panose="02020603050405020304" pitchFamily="18" charset="0"/>
              </a:rPr>
              <a:t>Meslek veya işyeri esasına göre sendika kurulamaz.  </a:t>
            </a:r>
          </a:p>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5</a:t>
            </a:fld>
            <a:endParaRPr lang="tr-TR"/>
          </a:p>
        </p:txBody>
      </p:sp>
    </p:spTree>
    <p:extLst>
      <p:ext uri="{BB962C8B-B14F-4D97-AF65-F5344CB8AC3E}">
        <p14:creationId xmlns:p14="http://schemas.microsoft.com/office/powerpoint/2010/main" val="1721602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6</a:t>
            </a:fld>
            <a:endParaRPr lang="tr-TR"/>
          </a:p>
        </p:txBody>
      </p:sp>
    </p:spTree>
    <p:extLst>
      <p:ext uri="{BB962C8B-B14F-4D97-AF65-F5344CB8AC3E}">
        <p14:creationId xmlns:p14="http://schemas.microsoft.com/office/powerpoint/2010/main" val="1691968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4F0D85-CC59-40E6-9C81-5CF4C8AFC036}" type="slidenum">
              <a:rPr lang="tr-TR" smtClean="0"/>
              <a:t>7</a:t>
            </a:fld>
            <a:endParaRPr lang="tr-TR"/>
          </a:p>
        </p:txBody>
      </p:sp>
    </p:spTree>
    <p:extLst>
      <p:ext uri="{BB962C8B-B14F-4D97-AF65-F5344CB8AC3E}">
        <p14:creationId xmlns:p14="http://schemas.microsoft.com/office/powerpoint/2010/main" val="286138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64F0D85-CC59-40E6-9C81-5CF4C8AFC036}" type="slidenum">
              <a:rPr lang="tr-TR" smtClean="0"/>
              <a:t>8</a:t>
            </a:fld>
            <a:endParaRPr lang="tr-TR"/>
          </a:p>
        </p:txBody>
      </p:sp>
    </p:spTree>
    <p:extLst>
      <p:ext uri="{BB962C8B-B14F-4D97-AF65-F5344CB8AC3E}">
        <p14:creationId xmlns:p14="http://schemas.microsoft.com/office/powerpoint/2010/main" val="3097663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lvl="0" indent="-171450" algn="just">
              <a:lnSpc>
                <a:spcPct val="107000"/>
              </a:lnSpc>
              <a:spcAft>
                <a:spcPts val="800"/>
              </a:spcAft>
              <a:buClr>
                <a:srgbClr val="FF0000"/>
              </a:buClr>
              <a:buFont typeface="Wingdings" panose="05000000000000000000" pitchFamily="2" charset="2"/>
              <a:buChar char="§"/>
            </a:pPr>
            <a:r>
              <a:rPr lang="tr-TR" sz="1200" kern="1200" dirty="0" smtClean="0">
                <a:solidFill>
                  <a:schemeClr val="tx1"/>
                </a:solidFill>
                <a:effectLst/>
                <a:latin typeface="Garamond" panose="02020404030301010803" pitchFamily="18" charset="0"/>
                <a:ea typeface="+mn-ea"/>
                <a:cs typeface="+mn-cs"/>
              </a:rPr>
              <a:t>Sendika </a:t>
            </a:r>
            <a:r>
              <a:rPr lang="tr-TR" sz="1200" kern="1200" dirty="0">
                <a:solidFill>
                  <a:schemeClr val="tx1"/>
                </a:solidFill>
                <a:effectLst/>
                <a:latin typeface="Garamond" panose="02020404030301010803" pitchFamily="18" charset="0"/>
                <a:ea typeface="+mn-ea"/>
                <a:cs typeface="+mn-cs"/>
              </a:rPr>
              <a:t>şubesi ve sendika yönetim kurulları en az üç, en çok yedi üyeden; konfederasyon yönetim kurulları ise </a:t>
            </a:r>
            <a:r>
              <a:rPr lang="tr-TR" sz="1200" b="1" kern="1200" dirty="0">
                <a:solidFill>
                  <a:schemeClr val="tx1"/>
                </a:solidFill>
                <a:effectLst/>
                <a:latin typeface="Garamond" panose="02020404030301010803" pitchFamily="18" charset="0"/>
                <a:ea typeface="+mn-ea"/>
                <a:cs typeface="+mn-cs"/>
              </a:rPr>
              <a:t>en az beş, en çok on üyeden </a:t>
            </a:r>
            <a:r>
              <a:rPr lang="tr-TR" sz="1200" kern="1200" dirty="0">
                <a:solidFill>
                  <a:schemeClr val="tx1"/>
                </a:solidFill>
                <a:effectLst/>
                <a:latin typeface="Garamond" panose="02020404030301010803" pitchFamily="18" charset="0"/>
                <a:ea typeface="+mn-ea"/>
                <a:cs typeface="+mn-cs"/>
              </a:rPr>
              <a:t>oluşur.  </a:t>
            </a:r>
          </a:p>
          <a:p>
            <a:pPr marL="171450" indent="-171450">
              <a:buFont typeface="Wingdings" panose="05000000000000000000" pitchFamily="2" charset="2"/>
              <a:buChar char="§"/>
            </a:pPr>
            <a:r>
              <a:rPr lang="tr-TR" sz="1200" kern="1200" dirty="0">
                <a:solidFill>
                  <a:schemeClr val="tx1"/>
                </a:solidFill>
                <a:effectLst/>
                <a:latin typeface="Garamond" panose="02020404030301010803" pitchFamily="18" charset="0"/>
                <a:ea typeface="+mn-ea"/>
                <a:cs typeface="+mn-cs"/>
              </a:rPr>
              <a:t>Disiplin kurulu en az üç, en çok beş üyeden, denetleme kurulu en az üç, en çok beş denetçiden oluşur. </a:t>
            </a:r>
            <a:r>
              <a:rPr lang="tr-TR" sz="1200" b="1" kern="1200" dirty="0">
                <a:solidFill>
                  <a:schemeClr val="tx1"/>
                </a:solidFill>
                <a:effectLst/>
                <a:latin typeface="Garamond" panose="02020404030301010803" pitchFamily="18" charset="0"/>
                <a:ea typeface="+mn-ea"/>
                <a:cs typeface="+mn-cs"/>
              </a:rPr>
              <a:t>Şubelerde bir denetçi ile yetinilebilir. </a:t>
            </a:r>
          </a:p>
          <a:p>
            <a:pPr marL="171450" indent="-171450">
              <a:buFont typeface="Wingdings" panose="05000000000000000000" pitchFamily="2" charset="2"/>
              <a:buChar char="§"/>
            </a:pPr>
            <a:r>
              <a:rPr lang="tr-TR" sz="1200" b="1" kern="1200" dirty="0">
                <a:solidFill>
                  <a:schemeClr val="tx1"/>
                </a:solidFill>
                <a:effectLst/>
                <a:latin typeface="Garamond" panose="02020404030301010803" pitchFamily="18" charset="0"/>
                <a:ea typeface="+mn-ea"/>
                <a:cs typeface="+mn-cs"/>
              </a:rPr>
              <a:t>Genel Kurul dışındaki organlara asıl üye sayısı kadar yedek üye seçilir</a:t>
            </a:r>
            <a:r>
              <a:rPr lang="tr-TR" sz="1200" b="1" kern="1200" dirty="0" smtClean="0">
                <a:solidFill>
                  <a:schemeClr val="tx1"/>
                </a:solidFill>
                <a:effectLst/>
                <a:latin typeface="Garamond" panose="02020404030301010803" pitchFamily="18" charset="0"/>
                <a:ea typeface="+mn-ea"/>
                <a:cs typeface="+mn-cs"/>
              </a:rPr>
              <a:t>.</a:t>
            </a:r>
            <a:endParaRPr lang="tr-TR" sz="1200" b="1" kern="1200" dirty="0">
              <a:solidFill>
                <a:schemeClr val="tx1"/>
              </a:solidFill>
              <a:effectLst/>
              <a:latin typeface="Garamond" panose="02020404030301010803" pitchFamily="18" charset="0"/>
              <a:ea typeface="+mn-ea"/>
              <a:cs typeface="+mn-cs"/>
            </a:endParaRPr>
          </a:p>
        </p:txBody>
      </p:sp>
      <p:sp>
        <p:nvSpPr>
          <p:cNvPr id="4" name="Slayt Numarası Yer Tutucusu 3"/>
          <p:cNvSpPr>
            <a:spLocks noGrp="1"/>
          </p:cNvSpPr>
          <p:nvPr>
            <p:ph type="sldNum" sz="quarter" idx="5"/>
          </p:nvPr>
        </p:nvSpPr>
        <p:spPr/>
        <p:txBody>
          <a:bodyPr/>
          <a:lstStyle/>
          <a:p>
            <a:fld id="{364F0D85-CC59-40E6-9C81-5CF4C8AFC036}" type="slidenum">
              <a:rPr lang="tr-TR" smtClean="0"/>
              <a:t>9</a:t>
            </a:fld>
            <a:endParaRPr lang="tr-TR"/>
          </a:p>
        </p:txBody>
      </p:sp>
    </p:spTree>
    <p:extLst>
      <p:ext uri="{BB962C8B-B14F-4D97-AF65-F5344CB8AC3E}">
        <p14:creationId xmlns:p14="http://schemas.microsoft.com/office/powerpoint/2010/main" val="37363607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Asıl alt başlık stilini düzenlemek için tıklayın</a:t>
            </a:r>
          </a:p>
        </p:txBody>
      </p:sp>
      <p:sp>
        <p:nvSpPr>
          <p:cNvPr id="4" name="Veri Yer Tutucusu 3"/>
          <p:cNvSpPr>
            <a:spLocks noGrp="1"/>
          </p:cNvSpPr>
          <p:nvPr>
            <p:ph type="dt" sz="half" idx="10"/>
          </p:nvPr>
        </p:nvSpPr>
        <p:spPr/>
        <p:txBody>
          <a:bodyPr/>
          <a:lstStyle/>
          <a:p>
            <a:fld id="{6483E534-F29F-4AA2-9B82-F567FBBA032F}" type="datetimeFigureOut">
              <a:rPr lang="tr-TR" smtClean="0"/>
              <a:t>4.11.2022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659366-B162-4D6E-8C14-1118D6E22B5A}" type="slidenum">
              <a:rPr lang="tr-TR" smtClean="0"/>
              <a:t>‹#›</a:t>
            </a:fld>
            <a:endParaRPr lang="tr-TR"/>
          </a:p>
        </p:txBody>
      </p:sp>
      <p:pic>
        <p:nvPicPr>
          <p:cNvPr id="8" name="Resim 7">
            <a:extLst>
              <a:ext uri="{FF2B5EF4-FFF2-40B4-BE49-F238E27FC236}">
                <a16:creationId xmlns:a16="http://schemas.microsoft.com/office/drawing/2014/main" id="{DFB8DCAC-0BF5-43BC-B825-1B89F9FC008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38701" y="1041401"/>
            <a:ext cx="2514599" cy="2514599"/>
          </a:xfrm>
          <a:prstGeom prst="rect">
            <a:avLst/>
          </a:prstGeom>
        </p:spPr>
      </p:pic>
    </p:spTree>
    <p:extLst>
      <p:ext uri="{BB962C8B-B14F-4D97-AF65-F5344CB8AC3E}">
        <p14:creationId xmlns:p14="http://schemas.microsoft.com/office/powerpoint/2010/main" val="3338058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483E534-F29F-4AA2-9B82-F567FBBA032F}" type="datetimeFigureOut">
              <a:rPr lang="tr-TR" smtClean="0"/>
              <a:t>4.11.2022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659366-B162-4D6E-8C14-1118D6E22B5A}" type="slidenum">
              <a:rPr lang="tr-TR" smtClean="0"/>
              <a:t>‹#›</a:t>
            </a:fld>
            <a:endParaRPr lang="tr-TR"/>
          </a:p>
        </p:txBody>
      </p:sp>
    </p:spTree>
    <p:extLst>
      <p:ext uri="{BB962C8B-B14F-4D97-AF65-F5344CB8AC3E}">
        <p14:creationId xmlns:p14="http://schemas.microsoft.com/office/powerpoint/2010/main" val="38246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483E534-F29F-4AA2-9B82-F567FBBA032F}" type="datetimeFigureOut">
              <a:rPr lang="tr-TR" smtClean="0"/>
              <a:t>4.11.2022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659366-B162-4D6E-8C14-1118D6E22B5A}" type="slidenum">
              <a:rPr lang="tr-TR" smtClean="0"/>
              <a:t>‹#›</a:t>
            </a:fld>
            <a:endParaRPr lang="tr-TR"/>
          </a:p>
        </p:txBody>
      </p:sp>
    </p:spTree>
    <p:extLst>
      <p:ext uri="{BB962C8B-B14F-4D97-AF65-F5344CB8AC3E}">
        <p14:creationId xmlns:p14="http://schemas.microsoft.com/office/powerpoint/2010/main" val="272241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a:xfrm>
            <a:off x="1699064" y="320998"/>
            <a:ext cx="8793871" cy="651068"/>
          </a:xfrm>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483E534-F29F-4AA2-9B82-F567FBBA032F}" type="datetimeFigureOut">
              <a:rPr lang="tr-TR" smtClean="0"/>
              <a:t>4.11.2022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659366-B162-4D6E-8C14-1118D6E22B5A}" type="slidenum">
              <a:rPr lang="tr-TR" smtClean="0"/>
              <a:t>‹#›</a:t>
            </a:fld>
            <a:endParaRPr lang="tr-TR"/>
          </a:p>
        </p:txBody>
      </p:sp>
      <p:pic>
        <p:nvPicPr>
          <p:cNvPr id="8" name="Resim 7">
            <a:extLst>
              <a:ext uri="{FF2B5EF4-FFF2-40B4-BE49-F238E27FC236}">
                <a16:creationId xmlns:a16="http://schemas.microsoft.com/office/drawing/2014/main" id="{DFB8DCAC-0BF5-43BC-B825-1B89F9FC008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980" y="320997"/>
            <a:ext cx="898439" cy="898439"/>
          </a:xfrm>
          <a:prstGeom prst="rect">
            <a:avLst/>
          </a:prstGeom>
        </p:spPr>
      </p:pic>
      <p:cxnSp>
        <p:nvCxnSpPr>
          <p:cNvPr id="11" name="Düz Bağlayıcı 10">
            <a:extLst>
              <a:ext uri="{FF2B5EF4-FFF2-40B4-BE49-F238E27FC236}">
                <a16:creationId xmlns:a16="http://schemas.microsoft.com/office/drawing/2014/main" id="{B58E3907-4F29-4B6B-B6E7-830BD6E3DBD3}"/>
              </a:ext>
            </a:extLst>
          </p:cNvPr>
          <p:cNvCxnSpPr/>
          <p:nvPr userDrawn="1"/>
        </p:nvCxnSpPr>
        <p:spPr>
          <a:xfrm>
            <a:off x="1699065" y="1180974"/>
            <a:ext cx="8793870" cy="394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961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ölüm Üstbilgisi">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6483E534-F29F-4AA2-9B82-F567FBBA032F}" type="datetimeFigureOut">
              <a:rPr lang="tr-TR" smtClean="0"/>
              <a:t>4.11.2022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659366-B162-4D6E-8C14-1118D6E22B5A}" type="slidenum">
              <a:rPr lang="tr-TR" smtClean="0"/>
              <a:t>‹#›</a:t>
            </a:fld>
            <a:endParaRPr lang="tr-TR"/>
          </a:p>
        </p:txBody>
      </p:sp>
      <p:pic>
        <p:nvPicPr>
          <p:cNvPr id="7" name="Resim 6">
            <a:extLst>
              <a:ext uri="{FF2B5EF4-FFF2-40B4-BE49-F238E27FC236}">
                <a16:creationId xmlns:a16="http://schemas.microsoft.com/office/drawing/2014/main" id="{DFB8DCAC-0BF5-43BC-B825-1B89F9FC008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31210" y="983904"/>
            <a:ext cx="2929580" cy="2929580"/>
          </a:xfrm>
          <a:prstGeom prst="rect">
            <a:avLst/>
          </a:prstGeom>
        </p:spPr>
      </p:pic>
    </p:spTree>
    <p:extLst>
      <p:ext uri="{BB962C8B-B14F-4D97-AF65-F5344CB8AC3E}">
        <p14:creationId xmlns:p14="http://schemas.microsoft.com/office/powerpoint/2010/main" val="229613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483E534-F29F-4AA2-9B82-F567FBBA032F}" type="datetimeFigureOut">
              <a:rPr lang="tr-TR" smtClean="0"/>
              <a:t>4.11.2022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659366-B162-4D6E-8C14-1118D6E22B5A}" type="slidenum">
              <a:rPr lang="tr-TR" smtClean="0"/>
              <a:t>‹#›</a:t>
            </a:fld>
            <a:endParaRPr lang="tr-TR"/>
          </a:p>
        </p:txBody>
      </p:sp>
    </p:spTree>
    <p:extLst>
      <p:ext uri="{BB962C8B-B14F-4D97-AF65-F5344CB8AC3E}">
        <p14:creationId xmlns:p14="http://schemas.microsoft.com/office/powerpoint/2010/main" val="3033572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483E534-F29F-4AA2-9B82-F567FBBA032F}" type="datetimeFigureOut">
              <a:rPr lang="tr-TR" smtClean="0"/>
              <a:t>4.11.2022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659366-B162-4D6E-8C14-1118D6E22B5A}" type="slidenum">
              <a:rPr lang="tr-TR" smtClean="0"/>
              <a:t>‹#›</a:t>
            </a:fld>
            <a:endParaRPr lang="tr-TR"/>
          </a:p>
        </p:txBody>
      </p:sp>
    </p:spTree>
    <p:extLst>
      <p:ext uri="{BB962C8B-B14F-4D97-AF65-F5344CB8AC3E}">
        <p14:creationId xmlns:p14="http://schemas.microsoft.com/office/powerpoint/2010/main" val="20691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483E534-F29F-4AA2-9B82-F567FBBA032F}" type="datetimeFigureOut">
              <a:rPr lang="tr-TR" smtClean="0"/>
              <a:t>4.11.2022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659366-B162-4D6E-8C14-1118D6E22B5A}" type="slidenum">
              <a:rPr lang="tr-TR" smtClean="0"/>
              <a:t>‹#›</a:t>
            </a:fld>
            <a:endParaRPr lang="tr-TR"/>
          </a:p>
        </p:txBody>
      </p:sp>
    </p:spTree>
    <p:extLst>
      <p:ext uri="{BB962C8B-B14F-4D97-AF65-F5344CB8AC3E}">
        <p14:creationId xmlns:p14="http://schemas.microsoft.com/office/powerpoint/2010/main" val="2314113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83E534-F29F-4AA2-9B82-F567FBBA032F}" type="datetimeFigureOut">
              <a:rPr lang="tr-TR" smtClean="0"/>
              <a:t>4.11.2022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659366-B162-4D6E-8C14-1118D6E22B5A}" type="slidenum">
              <a:rPr lang="tr-TR" smtClean="0"/>
              <a:t>‹#›</a:t>
            </a:fld>
            <a:endParaRPr lang="tr-TR"/>
          </a:p>
        </p:txBody>
      </p:sp>
    </p:spTree>
    <p:extLst>
      <p:ext uri="{BB962C8B-B14F-4D97-AF65-F5344CB8AC3E}">
        <p14:creationId xmlns:p14="http://schemas.microsoft.com/office/powerpoint/2010/main" val="157745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483E534-F29F-4AA2-9B82-F567FBBA032F}" type="datetimeFigureOut">
              <a:rPr lang="tr-TR" smtClean="0"/>
              <a:t>4.11.2022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659366-B162-4D6E-8C14-1118D6E22B5A}" type="slidenum">
              <a:rPr lang="tr-TR" smtClean="0"/>
              <a:t>‹#›</a:t>
            </a:fld>
            <a:endParaRPr lang="tr-TR"/>
          </a:p>
        </p:txBody>
      </p:sp>
    </p:spTree>
    <p:extLst>
      <p:ext uri="{BB962C8B-B14F-4D97-AF65-F5344CB8AC3E}">
        <p14:creationId xmlns:p14="http://schemas.microsoft.com/office/powerpoint/2010/main" val="368064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483E534-F29F-4AA2-9B82-F567FBBA032F}" type="datetimeFigureOut">
              <a:rPr lang="tr-TR" smtClean="0"/>
              <a:t>4.11.2022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659366-B162-4D6E-8C14-1118D6E22B5A}" type="slidenum">
              <a:rPr lang="tr-TR" smtClean="0"/>
              <a:t>‹#›</a:t>
            </a:fld>
            <a:endParaRPr lang="tr-TR"/>
          </a:p>
        </p:txBody>
      </p:sp>
    </p:spTree>
    <p:extLst>
      <p:ext uri="{BB962C8B-B14F-4D97-AF65-F5344CB8AC3E}">
        <p14:creationId xmlns:p14="http://schemas.microsoft.com/office/powerpoint/2010/main" val="398211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3E534-F29F-4AA2-9B82-F567FBBA032F}" type="datetimeFigureOut">
              <a:rPr lang="tr-TR" smtClean="0"/>
              <a:t>4.11.2022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59366-B162-4D6E-8C14-1118D6E22B5A}" type="slidenum">
              <a:rPr lang="tr-TR" smtClean="0"/>
              <a:t>‹#›</a:t>
            </a:fld>
            <a:endParaRPr lang="tr-TR"/>
          </a:p>
        </p:txBody>
      </p:sp>
    </p:spTree>
    <p:extLst>
      <p:ext uri="{BB962C8B-B14F-4D97-AF65-F5344CB8AC3E}">
        <p14:creationId xmlns:p14="http://schemas.microsoft.com/office/powerpoint/2010/main" val="3713169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14.JP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04010" y="3632810"/>
            <a:ext cx="9144000" cy="2796956"/>
          </a:xfrm>
        </p:spPr>
        <p:txBody>
          <a:bodyPr>
            <a:normAutofit/>
          </a:bodyPr>
          <a:lstStyle/>
          <a:p>
            <a:endParaRPr lang="tr-TR" dirty="0">
              <a:latin typeface="Garamond" panose="02020404030301010803" pitchFamily="18" charset="0"/>
              <a:cs typeface="Times New Roman" panose="02020603050405020304" pitchFamily="18" charset="0"/>
            </a:endParaRPr>
          </a:p>
          <a:p>
            <a:r>
              <a:rPr lang="tr-TR" dirty="0">
                <a:latin typeface="Garamond" panose="02020404030301010803" pitchFamily="18" charset="0"/>
                <a:cs typeface="Times New Roman" panose="02020603050405020304" pitchFamily="18" charset="0"/>
              </a:rPr>
              <a:t>              </a:t>
            </a:r>
            <a:r>
              <a:rPr lang="tr-TR" b="1" dirty="0">
                <a:solidFill>
                  <a:prstClr val="black"/>
                </a:solidFill>
                <a:latin typeface="Garamond" panose="02020404030301010803" pitchFamily="18" charset="0"/>
                <a:ea typeface="+mj-ea"/>
                <a:cs typeface="Times New Roman" panose="02020603050405020304" pitchFamily="18" charset="0"/>
              </a:rPr>
              <a:t>4688 SAYILI KAMU GÖREVLİLERİ SENDİKALARI VE TOPLU SÖZLEŞME KANUNU</a:t>
            </a:r>
            <a:endParaRPr lang="tr-TR" dirty="0">
              <a:latin typeface="Garamond" panose="02020404030301010803"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sz="2800" b="1" dirty="0">
                <a:latin typeface="Garamond" panose="02020404030301010803" pitchFamily="18" charset="0"/>
                <a:cs typeface="Times New Roman" panose="02020603050405020304" pitchFamily="18" charset="0"/>
              </a:rPr>
              <a:t>Çalışma Genel Müdürlüğü</a:t>
            </a:r>
          </a:p>
          <a:p>
            <a:r>
              <a:rPr lang="tr-TR" b="1" dirty="0">
                <a:latin typeface="Garamond" panose="02020404030301010803" pitchFamily="18" charset="0"/>
                <a:cs typeface="Times New Roman" panose="02020603050405020304" pitchFamily="18" charset="0"/>
              </a:rPr>
              <a:t>(Sendikalar Daire Başkanlığı)</a:t>
            </a:r>
          </a:p>
          <a:p>
            <a:endParaRPr lang="tr-TR" sz="2800" b="1" dirty="0">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3158783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CD72F3-7E51-46B4-BC38-7A133CE51002}"/>
              </a:ext>
            </a:extLst>
          </p:cNvPr>
          <p:cNvSpPr>
            <a:spLocks noGrp="1"/>
          </p:cNvSpPr>
          <p:nvPr>
            <p:ph type="title"/>
          </p:nvPr>
        </p:nvSpPr>
        <p:spPr/>
        <p:txBody>
          <a:bodyPr>
            <a:normAutofit/>
          </a:bodyPr>
          <a:lstStyle/>
          <a:p>
            <a:r>
              <a:rPr lang="tr-TR" sz="3200" b="1" dirty="0">
                <a:latin typeface="Garamond" panose="02020404030301010803" pitchFamily="18" charset="0"/>
              </a:rPr>
              <a:t>SENDİKAYA ÜYELİK</a:t>
            </a:r>
          </a:p>
        </p:txBody>
      </p:sp>
      <p:graphicFrame>
        <p:nvGraphicFramePr>
          <p:cNvPr id="4" name="İçerik Yer Tutucusu 5">
            <a:extLst>
              <a:ext uri="{FF2B5EF4-FFF2-40B4-BE49-F238E27FC236}">
                <a16:creationId xmlns:a16="http://schemas.microsoft.com/office/drawing/2014/main" id="{8DA90A95-4F5A-41AC-9B92-8B3A937C6EDD}"/>
              </a:ext>
            </a:extLst>
          </p:cNvPr>
          <p:cNvGraphicFramePr>
            <a:graphicFrameLocks noGrp="1"/>
          </p:cNvGraphicFramePr>
          <p:nvPr>
            <p:ph idx="1"/>
            <p:extLst>
              <p:ext uri="{D42A27DB-BD31-4B8C-83A1-F6EECF244321}">
                <p14:modId xmlns:p14="http://schemas.microsoft.com/office/powerpoint/2010/main" val="1692791192"/>
              </p:ext>
            </p:extLst>
          </p:nvPr>
        </p:nvGraphicFramePr>
        <p:xfrm>
          <a:off x="319250" y="1786760"/>
          <a:ext cx="10515600" cy="4526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Metin kutusu 4">
            <a:extLst>
              <a:ext uri="{FF2B5EF4-FFF2-40B4-BE49-F238E27FC236}">
                <a16:creationId xmlns:a16="http://schemas.microsoft.com/office/drawing/2014/main" id="{D1A3A458-5985-42CF-BE51-5FCDC6406C19}"/>
              </a:ext>
            </a:extLst>
          </p:cNvPr>
          <p:cNvSpPr txBox="1"/>
          <p:nvPr/>
        </p:nvSpPr>
        <p:spPr>
          <a:xfrm>
            <a:off x="2676193" y="2690336"/>
            <a:ext cx="2448909" cy="1477328"/>
          </a:xfrm>
          <a:prstGeom prst="rect">
            <a:avLst/>
          </a:prstGeom>
          <a:noFill/>
        </p:spPr>
        <p:txBody>
          <a:bodyPr wrap="square" rtlCol="0">
            <a:spAutoFit/>
          </a:bodyPr>
          <a:lstStyle/>
          <a:p>
            <a:pPr lvl="0" algn="just"/>
            <a:r>
              <a:rPr lang="tr-TR" dirty="0">
                <a:solidFill>
                  <a:schemeClr val="bg1"/>
                </a:solidFill>
                <a:latin typeface="Garamond" panose="02020404030301010803" pitchFamily="18" charset="0"/>
              </a:rPr>
              <a:t>üç nüsha doldurulup imzalanan üye formu ile sendikaya başvurulması ve başvurunun sendika yetkili organınca kabulü </a:t>
            </a:r>
          </a:p>
        </p:txBody>
      </p:sp>
      <p:sp>
        <p:nvSpPr>
          <p:cNvPr id="7" name="Metin kutusu 6">
            <a:extLst>
              <a:ext uri="{FF2B5EF4-FFF2-40B4-BE49-F238E27FC236}">
                <a16:creationId xmlns:a16="http://schemas.microsoft.com/office/drawing/2014/main" id="{F6782781-1F21-4BA3-9027-56E27745BA1F}"/>
              </a:ext>
            </a:extLst>
          </p:cNvPr>
          <p:cNvSpPr txBox="1"/>
          <p:nvPr/>
        </p:nvSpPr>
        <p:spPr>
          <a:xfrm>
            <a:off x="5787256" y="2690336"/>
            <a:ext cx="2192720" cy="1477328"/>
          </a:xfrm>
          <a:prstGeom prst="rect">
            <a:avLst/>
          </a:prstGeom>
          <a:noFill/>
        </p:spPr>
        <p:txBody>
          <a:bodyPr wrap="square" rtlCol="0">
            <a:spAutoFit/>
          </a:bodyPr>
          <a:lstStyle/>
          <a:p>
            <a:pPr algn="just"/>
            <a:r>
              <a:rPr lang="tr-TR" dirty="0">
                <a:solidFill>
                  <a:schemeClr val="bg1"/>
                </a:solidFill>
                <a:latin typeface="Garamond" panose="02020404030301010803" pitchFamily="18" charset="0"/>
              </a:rPr>
              <a:t>üç nüsha olarak doldurulup imzalanan üyelikten çekilme bildiriminin çalışılan kuruma verilmesi</a:t>
            </a:r>
          </a:p>
        </p:txBody>
      </p:sp>
    </p:spTree>
    <p:extLst>
      <p:ext uri="{BB962C8B-B14F-4D97-AF65-F5344CB8AC3E}">
        <p14:creationId xmlns:p14="http://schemas.microsoft.com/office/powerpoint/2010/main" val="297306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8996D5-C04C-8802-FCE1-833235A926EF}"/>
              </a:ext>
            </a:extLst>
          </p:cNvPr>
          <p:cNvSpPr>
            <a:spLocks noGrp="1"/>
          </p:cNvSpPr>
          <p:nvPr>
            <p:ph type="title"/>
          </p:nvPr>
        </p:nvSpPr>
        <p:spPr>
          <a:xfrm>
            <a:off x="1699064" y="503878"/>
            <a:ext cx="8793871" cy="651068"/>
          </a:xfrm>
        </p:spPr>
        <p:txBody>
          <a:bodyPr>
            <a:normAutofit/>
          </a:bodyPr>
          <a:lstStyle/>
          <a:p>
            <a:r>
              <a:rPr lang="tr-TR" sz="3200" b="1" dirty="0">
                <a:latin typeface="Garamond" panose="02020404030301010803" pitchFamily="18" charset="0"/>
              </a:rPr>
              <a:t>ÜYELİK ÖDENTİSİ</a:t>
            </a:r>
          </a:p>
        </p:txBody>
      </p:sp>
      <p:sp>
        <p:nvSpPr>
          <p:cNvPr id="3" name="İçerik Yer Tutucusu 2">
            <a:extLst>
              <a:ext uri="{FF2B5EF4-FFF2-40B4-BE49-F238E27FC236}">
                <a16:creationId xmlns:a16="http://schemas.microsoft.com/office/drawing/2014/main" id="{B21D56AA-3FAE-59B6-1C15-11040CB31014}"/>
              </a:ext>
            </a:extLst>
          </p:cNvPr>
          <p:cNvSpPr>
            <a:spLocks noGrp="1"/>
          </p:cNvSpPr>
          <p:nvPr>
            <p:ph idx="1"/>
          </p:nvPr>
        </p:nvSpPr>
        <p:spPr>
          <a:xfrm>
            <a:off x="838199" y="1702795"/>
            <a:ext cx="10515600" cy="4351338"/>
          </a:xfrm>
        </p:spPr>
        <p:txBody>
          <a:bodyPr>
            <a:normAutofit/>
          </a:bodyPr>
          <a:lstStyle/>
          <a:p>
            <a:pPr algn="just">
              <a:lnSpc>
                <a:spcPct val="107000"/>
              </a:lnSpc>
              <a:spcAft>
                <a:spcPts val="800"/>
              </a:spcAft>
              <a:buClr>
                <a:srgbClr val="FF0000"/>
              </a:buClr>
              <a:buFont typeface="Wingdings" panose="05000000000000000000" pitchFamily="2" charset="2"/>
              <a:buChar char="v"/>
            </a:pPr>
            <a:r>
              <a:rPr lang="tr-TR" sz="2800" dirty="0">
                <a:latin typeface="Garamond" panose="02020404030301010803" pitchFamily="18" charset="0"/>
                <a:ea typeface="Calibri" panose="020F0502020204030204" pitchFamily="34" charset="0"/>
                <a:cs typeface="Times New Roman" panose="02020603050405020304" pitchFamily="18" charset="0"/>
              </a:rPr>
              <a:t>Sendikaya, kamu görevlisinin ödeyeceği üyelik ödentileri, kamu işverenince aylığından kesilerek sendikaların banka hesaplarına yatırılır.</a:t>
            </a:r>
          </a:p>
          <a:p>
            <a:pPr algn="just">
              <a:lnSpc>
                <a:spcPct val="107000"/>
              </a:lnSpc>
              <a:spcAft>
                <a:spcPts val="800"/>
              </a:spcAft>
              <a:buClr>
                <a:srgbClr val="FF0000"/>
              </a:buClr>
              <a:buFont typeface="Wingdings" panose="05000000000000000000" pitchFamily="2" charset="2"/>
              <a:buChar char="v"/>
            </a:pPr>
            <a:r>
              <a:rPr lang="tr-TR" sz="2800" b="1" dirty="0">
                <a:latin typeface="Garamond" panose="02020404030301010803" pitchFamily="18" charset="0"/>
                <a:ea typeface="Calibri" panose="020F0502020204030204" pitchFamily="34" charset="0"/>
                <a:cs typeface="Times New Roman" panose="02020603050405020304" pitchFamily="18" charset="0"/>
              </a:rPr>
              <a:t>Aylık üyelik ödenti tutarı; </a:t>
            </a:r>
            <a:r>
              <a:rPr lang="tr-TR" sz="2800" dirty="0">
                <a:latin typeface="Garamond" panose="02020404030301010803" pitchFamily="18" charset="0"/>
                <a:ea typeface="Calibri" panose="020F0502020204030204" pitchFamily="34" charset="0"/>
                <a:cs typeface="Times New Roman" panose="02020603050405020304" pitchFamily="18" charset="0"/>
              </a:rPr>
              <a:t>kamu görevlisinin kadro ya da pozisyonuna bağlı ve her ay mutat olarak ödenmekte olan damga vergisine tâbi aylık brüt gelirleri toplamına, sendika tüzüğünde belirtilen oran uygulanmak suretiyle hesaplanır. </a:t>
            </a:r>
          </a:p>
          <a:p>
            <a:pPr marL="0" indent="0">
              <a:buNone/>
            </a:pPr>
            <a:endParaRPr lang="tr-TR" dirty="0"/>
          </a:p>
        </p:txBody>
      </p:sp>
    </p:spTree>
    <p:extLst>
      <p:ext uri="{BB962C8B-B14F-4D97-AF65-F5344CB8AC3E}">
        <p14:creationId xmlns:p14="http://schemas.microsoft.com/office/powerpoint/2010/main" val="4040048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A9EDDB-4D82-4577-9D32-F4A0C854B71F}"/>
              </a:ext>
            </a:extLst>
          </p:cNvPr>
          <p:cNvSpPr>
            <a:spLocks noGrp="1"/>
          </p:cNvSpPr>
          <p:nvPr>
            <p:ph type="title"/>
          </p:nvPr>
        </p:nvSpPr>
        <p:spPr/>
        <p:txBody>
          <a:bodyPr>
            <a:normAutofit/>
          </a:bodyPr>
          <a:lstStyle/>
          <a:p>
            <a:r>
              <a:rPr lang="tr-TR" sz="3200" b="1" dirty="0">
                <a:latin typeface="Garamond" panose="02020404030301010803" pitchFamily="18" charset="0"/>
              </a:rPr>
              <a:t>SENDİKA ÜYESİ OLAMAYACAKLAR</a:t>
            </a:r>
          </a:p>
        </p:txBody>
      </p:sp>
      <p:sp>
        <p:nvSpPr>
          <p:cNvPr id="4" name="İçerik Yer Tutucusu 3">
            <a:extLst>
              <a:ext uri="{FF2B5EF4-FFF2-40B4-BE49-F238E27FC236}">
                <a16:creationId xmlns:a16="http://schemas.microsoft.com/office/drawing/2014/main" id="{7D0D755E-523D-4548-8983-5AEE22D03830}"/>
              </a:ext>
            </a:extLst>
          </p:cNvPr>
          <p:cNvSpPr>
            <a:spLocks noGrp="1"/>
          </p:cNvSpPr>
          <p:nvPr>
            <p:ph idx="1"/>
          </p:nvPr>
        </p:nvSpPr>
        <p:spPr>
          <a:xfrm>
            <a:off x="0" y="1165123"/>
            <a:ext cx="12192000" cy="5011840"/>
          </a:xfrm>
          <a:solidFill>
            <a:srgbClr val="DC0B15"/>
          </a:solidFill>
          <a:ln>
            <a:solidFill>
              <a:schemeClr val="tx1"/>
            </a:solidFill>
          </a:ln>
        </p:spPr>
        <p:txBody>
          <a:bodyPr/>
          <a:lstStyle/>
          <a:p>
            <a:pPr algn="just">
              <a:lnSpc>
                <a:spcPct val="107000"/>
              </a:lnSpc>
              <a:spcAft>
                <a:spcPts val="800"/>
              </a:spcAft>
              <a:buClr>
                <a:schemeClr val="bg1"/>
              </a:buClr>
              <a:buFont typeface="Wingdings" panose="05000000000000000000" pitchFamily="2" charset="2"/>
              <a:buChar char="v"/>
            </a:pPr>
            <a:r>
              <a:rPr lang="tr-TR" sz="2400" dirty="0">
                <a:solidFill>
                  <a:schemeClr val="bg1"/>
                </a:solidFill>
                <a:latin typeface="Garamond" panose="02020404030301010803" pitchFamily="18" charset="0"/>
                <a:ea typeface="Calibri" panose="020F0502020204030204" pitchFamily="34" charset="0"/>
                <a:cs typeface="Times New Roman" panose="02020603050405020304" pitchFamily="18" charset="0"/>
              </a:rPr>
              <a:t>Cumhurbaşkanlığı merkez teşkilatında, bağlı kurullarında ve Diyanet İşleri Başkanlığı, Savunma Sanayi Başkanlığı ile İletişim Başkanlığı hariç olmak üzere bağlı kuruluşlarında, Millî Güvenlik Kurulu Genel Sekreterliğinde çalışan kamu görevlileri,   </a:t>
            </a:r>
          </a:p>
          <a:p>
            <a:pPr algn="just">
              <a:lnSpc>
                <a:spcPct val="107000"/>
              </a:lnSpc>
              <a:spcAft>
                <a:spcPts val="800"/>
              </a:spcAft>
              <a:buClr>
                <a:schemeClr val="bg1"/>
              </a:buClr>
              <a:buFont typeface="Wingdings" panose="05000000000000000000" pitchFamily="2" charset="2"/>
              <a:buChar char="v"/>
            </a:pPr>
            <a:r>
              <a:rPr lang="tr-TR" sz="2400" dirty="0">
                <a:solidFill>
                  <a:schemeClr val="bg1"/>
                </a:solidFill>
                <a:latin typeface="Garamond" panose="02020404030301010803" pitchFamily="18" charset="0"/>
                <a:ea typeface="Calibri" panose="020F0502020204030204" pitchFamily="34" charset="0"/>
                <a:cs typeface="Times New Roman" panose="02020603050405020304" pitchFamily="18" charset="0"/>
              </a:rPr>
              <a:t>Yüksek yargı organlarının başkan ve üyeleri, hâkimler, savcılar ve bu meslekten sayılanlar, </a:t>
            </a:r>
          </a:p>
          <a:p>
            <a:pPr algn="just">
              <a:lnSpc>
                <a:spcPct val="107000"/>
              </a:lnSpc>
              <a:spcAft>
                <a:spcPts val="800"/>
              </a:spcAft>
              <a:buClr>
                <a:schemeClr val="bg1"/>
              </a:buClr>
              <a:buFont typeface="Wingdings" panose="05000000000000000000" pitchFamily="2" charset="2"/>
              <a:buChar char="v"/>
            </a:pPr>
            <a:r>
              <a:rPr lang="tr-TR" sz="2400" dirty="0">
                <a:solidFill>
                  <a:schemeClr val="bg1"/>
                </a:solidFill>
                <a:latin typeface="Garamond" panose="02020404030301010803" pitchFamily="18" charset="0"/>
                <a:ea typeface="Calibri" panose="020F0502020204030204" pitchFamily="34" charset="0"/>
                <a:cs typeface="Times New Roman" panose="02020603050405020304" pitchFamily="18" charset="0"/>
              </a:rPr>
              <a:t>Bakanlar, bakan yardımcıları, bu Kanun kapsamında bulunan kurum ve kuruluşların başkanları, genel müdürleri, daire başkanları ve bunların yardımcıları, yönetim kurulu üyeleri, merkez teşkilâtlarının denetim birimleri yöneticileri ve kurul başkanları, hukuk müşavirleri, bölge, il ve ilçe teşkilâtlarının en üst amirleri ile bunlara eşit veya daha üst düzeyde olan kamu görevlileri, belediye başkanları ve yardımcıları,</a:t>
            </a:r>
          </a:p>
          <a:p>
            <a:pPr marL="0" indent="0" algn="just">
              <a:lnSpc>
                <a:spcPct val="107000"/>
              </a:lnSpc>
              <a:spcAft>
                <a:spcPts val="800"/>
              </a:spcAft>
              <a:buNone/>
            </a:pPr>
            <a:r>
              <a:rPr lang="tr-TR" sz="2000" dirty="0">
                <a:latin typeface="Garamond" panose="02020404030301010803" pitchFamily="18" charset="0"/>
                <a:ea typeface="Calibri" panose="020F0502020204030204" pitchFamily="34" charset="0"/>
                <a:cs typeface="Times New Roman" panose="02020603050405020304" pitchFamily="18" charset="0"/>
              </a:rPr>
              <a:t> </a:t>
            </a:r>
            <a:endParaRPr lang="tr-TR" dirty="0"/>
          </a:p>
        </p:txBody>
      </p:sp>
    </p:spTree>
    <p:extLst>
      <p:ext uri="{BB962C8B-B14F-4D97-AF65-F5344CB8AC3E}">
        <p14:creationId xmlns:p14="http://schemas.microsoft.com/office/powerpoint/2010/main" val="101611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97A05A-863E-4266-953F-3BC0B1DDE94B}"/>
              </a:ext>
            </a:extLst>
          </p:cNvPr>
          <p:cNvSpPr>
            <a:spLocks noGrp="1"/>
          </p:cNvSpPr>
          <p:nvPr>
            <p:ph type="title"/>
          </p:nvPr>
        </p:nvSpPr>
        <p:spPr/>
        <p:txBody>
          <a:bodyPr>
            <a:normAutofit/>
          </a:bodyPr>
          <a:lstStyle/>
          <a:p>
            <a:r>
              <a:rPr lang="tr-TR" sz="3200" b="1" dirty="0">
                <a:latin typeface="Garamond" panose="02020404030301010803" pitchFamily="18" charset="0"/>
              </a:rPr>
              <a:t>SENDİKA ÜYESİ OLAMAYACAKLAR</a:t>
            </a:r>
          </a:p>
        </p:txBody>
      </p:sp>
      <p:sp>
        <p:nvSpPr>
          <p:cNvPr id="4" name="İçerik Yer Tutucusu 3">
            <a:extLst>
              <a:ext uri="{FF2B5EF4-FFF2-40B4-BE49-F238E27FC236}">
                <a16:creationId xmlns:a16="http://schemas.microsoft.com/office/drawing/2014/main" id="{50ED5FB6-AA97-4437-920C-E1896B4BE7B7}"/>
              </a:ext>
            </a:extLst>
          </p:cNvPr>
          <p:cNvSpPr>
            <a:spLocks noGrp="1"/>
          </p:cNvSpPr>
          <p:nvPr>
            <p:ph idx="1"/>
          </p:nvPr>
        </p:nvSpPr>
        <p:spPr>
          <a:xfrm>
            <a:off x="0" y="1184223"/>
            <a:ext cx="12191999" cy="4946754"/>
          </a:xfrm>
          <a:solidFill>
            <a:srgbClr val="DC0B15"/>
          </a:solidFill>
          <a:ln>
            <a:solidFill>
              <a:schemeClr val="tx1"/>
            </a:solidFill>
          </a:ln>
        </p:spPr>
        <p:txBody>
          <a:bodyPr>
            <a:normAutofit/>
          </a:bodyPr>
          <a:lstStyle/>
          <a:p>
            <a:pPr algn="just">
              <a:lnSpc>
                <a:spcPct val="107000"/>
              </a:lnSpc>
              <a:spcAft>
                <a:spcPts val="800"/>
              </a:spcAft>
              <a:buClr>
                <a:schemeClr val="bg1"/>
              </a:buClr>
              <a:buFont typeface="Wingdings" panose="05000000000000000000" pitchFamily="2" charset="2"/>
              <a:buChar char="v"/>
            </a:pPr>
            <a:r>
              <a:rPr lang="tr-TR" sz="2400" dirty="0">
                <a:solidFill>
                  <a:schemeClr val="bg1"/>
                </a:solidFill>
                <a:latin typeface="Garamond" panose="02020404030301010803" pitchFamily="18" charset="0"/>
                <a:ea typeface="Calibri" panose="020F0502020204030204" pitchFamily="34" charset="0"/>
                <a:cs typeface="Times New Roman" panose="02020603050405020304" pitchFamily="18" charset="0"/>
              </a:rPr>
              <a:t>Yükseköğretim Kurulu Başkan ve üyeleri ile Yükseköğretim Denetleme Kurulu Başkan ve üyeleri, üniversite ve yüksek teknoloji enstitüsü rektörleri, fakülte dekanları, enstitü ve yüksek okulların müdürleri  ile bunların yardımcıları,  </a:t>
            </a:r>
          </a:p>
          <a:p>
            <a:pPr algn="just">
              <a:lnSpc>
                <a:spcPct val="107000"/>
              </a:lnSpc>
              <a:spcAft>
                <a:spcPts val="800"/>
              </a:spcAft>
              <a:buClr>
                <a:schemeClr val="bg1"/>
              </a:buClr>
              <a:buFont typeface="Wingdings" panose="05000000000000000000" pitchFamily="2" charset="2"/>
              <a:buChar char="v"/>
            </a:pPr>
            <a:r>
              <a:rPr lang="tr-TR" sz="2400" dirty="0">
                <a:solidFill>
                  <a:schemeClr val="bg1"/>
                </a:solidFill>
                <a:latin typeface="Garamond" panose="02020404030301010803" pitchFamily="18" charset="0"/>
                <a:ea typeface="Calibri" panose="020F0502020204030204" pitchFamily="34" charset="0"/>
                <a:cs typeface="Times New Roman" panose="02020603050405020304" pitchFamily="18" charset="0"/>
              </a:rPr>
              <a:t>Mülkî idare amirleri,  Silahlı Kuvvetler mensupları, Millî İstihbarat Teşkilâtı mensupları,  </a:t>
            </a:r>
          </a:p>
          <a:p>
            <a:pPr algn="just">
              <a:lnSpc>
                <a:spcPct val="107000"/>
              </a:lnSpc>
              <a:spcAft>
                <a:spcPts val="800"/>
              </a:spcAft>
              <a:buClr>
                <a:schemeClr val="bg1"/>
              </a:buClr>
              <a:buFont typeface="Wingdings" panose="05000000000000000000" pitchFamily="2" charset="2"/>
              <a:buChar char="v"/>
            </a:pPr>
            <a:r>
              <a:rPr lang="tr-TR" sz="2400" dirty="0">
                <a:solidFill>
                  <a:schemeClr val="bg1"/>
                </a:solidFill>
                <a:latin typeface="Garamond" panose="02020404030301010803" pitchFamily="18" charset="0"/>
                <a:ea typeface="Calibri" panose="020F0502020204030204" pitchFamily="34" charset="0"/>
                <a:cs typeface="Times New Roman" panose="02020603050405020304" pitchFamily="18" charset="0"/>
              </a:rPr>
              <a:t>Bu Kanun kapsamında bulunan kurum ve kuruluşların merkezi denetim elemanları,  </a:t>
            </a:r>
          </a:p>
          <a:p>
            <a:pPr algn="just">
              <a:lnSpc>
                <a:spcPct val="107000"/>
              </a:lnSpc>
              <a:spcAft>
                <a:spcPts val="800"/>
              </a:spcAft>
              <a:buClr>
                <a:schemeClr val="bg1"/>
              </a:buClr>
              <a:buFont typeface="Wingdings" panose="05000000000000000000" pitchFamily="2" charset="2"/>
              <a:buChar char="v"/>
            </a:pPr>
            <a:r>
              <a:rPr lang="tr-TR" sz="2400" dirty="0">
                <a:solidFill>
                  <a:schemeClr val="bg1"/>
                </a:solidFill>
                <a:latin typeface="Garamond" panose="02020404030301010803" pitchFamily="18" charset="0"/>
                <a:ea typeface="Calibri" panose="020F0502020204030204" pitchFamily="34" charset="0"/>
                <a:cs typeface="Times New Roman" panose="02020603050405020304" pitchFamily="18" charset="0"/>
              </a:rPr>
              <a:t>Emniyet hizmetleri sınıfı, ceza infaz kurumlarında çalışan kamu görevlileri, </a:t>
            </a:r>
          </a:p>
          <a:p>
            <a:pPr algn="just">
              <a:lnSpc>
                <a:spcPct val="107000"/>
              </a:lnSpc>
              <a:spcAft>
                <a:spcPts val="800"/>
              </a:spcAft>
              <a:buClr>
                <a:schemeClr val="bg1"/>
              </a:buClr>
              <a:buFont typeface="Wingdings" panose="05000000000000000000" pitchFamily="2" charset="2"/>
              <a:buChar char="v"/>
            </a:pPr>
            <a:r>
              <a:rPr lang="tr-TR" sz="2400" dirty="0">
                <a:solidFill>
                  <a:schemeClr val="bg1"/>
                </a:solidFill>
                <a:latin typeface="Garamond" panose="02020404030301010803" pitchFamily="18" charset="0"/>
                <a:ea typeface="Calibri" panose="020F0502020204030204" pitchFamily="34" charset="0"/>
                <a:cs typeface="Times New Roman" panose="02020603050405020304" pitchFamily="18" charset="0"/>
              </a:rPr>
              <a:t>Jandarma Genel Komutanlığı ve Sahil Güvenlik Komutanlığında görevli subay, sözleşmeli subay, astsubay, sözleşmeli astsubay, uzman jandarma, uzman erbaş, sözleşmeli erbaş ve sözleşmeli erler,</a:t>
            </a:r>
          </a:p>
          <a:p>
            <a:pPr marL="0" indent="0" algn="just">
              <a:lnSpc>
                <a:spcPct val="107000"/>
              </a:lnSpc>
              <a:spcAft>
                <a:spcPts val="800"/>
              </a:spcAft>
              <a:buClr>
                <a:schemeClr val="bg1"/>
              </a:buClr>
              <a:buNone/>
            </a:pPr>
            <a:r>
              <a:rPr lang="tr-TR" sz="24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Sendikaya üye olamazlar ve sendika kuramazlar</a:t>
            </a:r>
            <a:r>
              <a:rPr lang="tr-TR" sz="2400" b="1" dirty="0">
                <a:solidFill>
                  <a:schemeClr val="bg1"/>
                </a:solidFill>
                <a:latin typeface="Garamond" panose="02020404030301010803"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Clr>
                <a:srgbClr val="C00000"/>
              </a:buClr>
              <a:buNone/>
            </a:pPr>
            <a:endParaRPr lang="tr-TR" sz="2000" dirty="0">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05020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D70BFA-DF52-4DD2-8823-4B8D45F0B4D7}"/>
              </a:ext>
            </a:extLst>
          </p:cNvPr>
          <p:cNvSpPr>
            <a:spLocks noGrp="1"/>
          </p:cNvSpPr>
          <p:nvPr>
            <p:ph type="title"/>
          </p:nvPr>
        </p:nvSpPr>
        <p:spPr>
          <a:xfrm>
            <a:off x="1699064" y="320998"/>
            <a:ext cx="9116082" cy="824630"/>
          </a:xfrm>
        </p:spPr>
        <p:txBody>
          <a:bodyPr>
            <a:noAutofit/>
          </a:bodyPr>
          <a:lstStyle/>
          <a:p>
            <a:r>
              <a:rPr lang="tr-TR" sz="2400" b="1" dirty="0">
                <a:latin typeface="Garamond" panose="02020404030301010803" pitchFamily="18" charset="0"/>
              </a:rPr>
              <a:t>KONFEDERASYON VE ULUSLARARASI KURULUŞ ÜYELİĞİ</a:t>
            </a:r>
          </a:p>
        </p:txBody>
      </p:sp>
      <p:sp>
        <p:nvSpPr>
          <p:cNvPr id="4" name="İçerik Yer Tutucusu 3">
            <a:extLst>
              <a:ext uri="{FF2B5EF4-FFF2-40B4-BE49-F238E27FC236}">
                <a16:creationId xmlns:a16="http://schemas.microsoft.com/office/drawing/2014/main" id="{D3B7CE35-13CD-4C8F-A644-7F7AC4A49B84}"/>
              </a:ext>
            </a:extLst>
          </p:cNvPr>
          <p:cNvSpPr txBox="1">
            <a:spLocks/>
          </p:cNvSpPr>
          <p:nvPr/>
        </p:nvSpPr>
        <p:spPr>
          <a:xfrm>
            <a:off x="736979" y="1484430"/>
            <a:ext cx="10563367" cy="41290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buClr>
                <a:srgbClr val="FF0000"/>
              </a:buClr>
              <a:buFont typeface="Wingdings" panose="05000000000000000000" pitchFamily="2" charset="2"/>
              <a:buChar char="v"/>
            </a:pPr>
            <a:r>
              <a:rPr lang="tr-TR" dirty="0">
                <a:latin typeface="Garamond" panose="02020404030301010803" pitchFamily="18" charset="0"/>
                <a:ea typeface="Calibri" panose="020F0502020204030204" pitchFamily="34" charset="0"/>
                <a:cs typeface="Times New Roman" panose="02020603050405020304" pitchFamily="18" charset="0"/>
              </a:rPr>
              <a:t>Sendikalar, ancak bir konfederasyona üye olabilirler. Birden çok konfederasyona üye olunması halinde sonraki üyelikler geçersizdir. </a:t>
            </a:r>
          </a:p>
          <a:p>
            <a:pPr algn="just">
              <a:lnSpc>
                <a:spcPct val="107000"/>
              </a:lnSpc>
              <a:spcAft>
                <a:spcPts val="800"/>
              </a:spcAft>
              <a:buClr>
                <a:srgbClr val="FF0000"/>
              </a:buClr>
              <a:buFont typeface="Wingdings" panose="05000000000000000000" pitchFamily="2" charset="2"/>
              <a:buChar char="v"/>
            </a:pPr>
            <a:r>
              <a:rPr lang="tr-TR" dirty="0">
                <a:latin typeface="Garamond" panose="02020404030301010803" pitchFamily="18" charset="0"/>
                <a:ea typeface="Calibri" panose="020F0502020204030204" pitchFamily="34" charset="0"/>
                <a:cs typeface="Times New Roman" panose="02020603050405020304" pitchFamily="18" charset="0"/>
              </a:rPr>
              <a:t>Sendika veya konfederasyonlar, tüzüklerinde gösterilen amaçlarını gerçekleştirmek üzere uluslararası kuruluş kurabilir, amaçlarına uyan uluslararası kuruluşlara üye olabilir ve üyelikten çekilebilirler. </a:t>
            </a:r>
          </a:p>
          <a:p>
            <a:pPr marL="0" indent="0">
              <a:buFont typeface="Arial" panose="020B0604020202020204" pitchFamily="34" charset="0"/>
              <a:buNone/>
            </a:pPr>
            <a:endParaRPr lang="tr-TR" dirty="0"/>
          </a:p>
        </p:txBody>
      </p:sp>
      <p:sp>
        <p:nvSpPr>
          <p:cNvPr id="5" name="Metin kutusu 4">
            <a:extLst>
              <a:ext uri="{FF2B5EF4-FFF2-40B4-BE49-F238E27FC236}">
                <a16:creationId xmlns:a16="http://schemas.microsoft.com/office/drawing/2014/main" id="{5246B38F-FF0B-4844-B8A5-4C99D0FB8729}"/>
              </a:ext>
            </a:extLst>
          </p:cNvPr>
          <p:cNvSpPr txBox="1"/>
          <p:nvPr/>
        </p:nvSpPr>
        <p:spPr>
          <a:xfrm>
            <a:off x="1" y="4857511"/>
            <a:ext cx="12192000" cy="1319452"/>
          </a:xfrm>
          <a:prstGeom prst="rect">
            <a:avLst/>
          </a:prstGeom>
          <a:solidFill>
            <a:srgbClr val="DC0B15"/>
          </a:solidFill>
        </p:spPr>
        <p:txBody>
          <a:bodyPr wrap="square" rtlCol="0">
            <a:spAutoFit/>
          </a:bodyPr>
          <a:lstStyle/>
          <a:p>
            <a:endParaRPr lang="tr-TR" dirty="0"/>
          </a:p>
        </p:txBody>
      </p:sp>
      <p:pic>
        <p:nvPicPr>
          <p:cNvPr id="6" name="Grafik 5" descr="Afrika ve Avrupa'yı gösteren Dünya küre">
            <a:extLst>
              <a:ext uri="{FF2B5EF4-FFF2-40B4-BE49-F238E27FC236}">
                <a16:creationId xmlns:a16="http://schemas.microsoft.com/office/drawing/2014/main" id="{02DC5E62-F7AC-4075-8CF6-69275024F1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0309147" y="4857511"/>
            <a:ext cx="1603790" cy="1208328"/>
          </a:xfrm>
          <a:prstGeom prst="rect">
            <a:avLst/>
          </a:prstGeom>
        </p:spPr>
      </p:pic>
    </p:spTree>
    <p:extLst>
      <p:ext uri="{BB962C8B-B14F-4D97-AF65-F5344CB8AC3E}">
        <p14:creationId xmlns:p14="http://schemas.microsoft.com/office/powerpoint/2010/main" val="234476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heel(1)">
                                      <p:cBhvr>
                                        <p:cTn id="2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85A910-2740-4636-8386-6C97DE2E79FB}"/>
              </a:ext>
            </a:extLst>
          </p:cNvPr>
          <p:cNvSpPr>
            <a:spLocks noGrp="1"/>
          </p:cNvSpPr>
          <p:nvPr>
            <p:ph type="title"/>
          </p:nvPr>
        </p:nvSpPr>
        <p:spPr>
          <a:xfrm>
            <a:off x="1699064" y="471310"/>
            <a:ext cx="8897955" cy="651068"/>
          </a:xfrm>
        </p:spPr>
        <p:txBody>
          <a:bodyPr>
            <a:noAutofit/>
          </a:bodyPr>
          <a:lstStyle/>
          <a:p>
            <a:r>
              <a:rPr lang="tr-TR" sz="3200" b="1" dirty="0">
                <a:latin typeface="Garamond" panose="02020404030301010803" pitchFamily="18" charset="0"/>
              </a:rPr>
              <a:t>SENDİKA ÜYELERİNİN VE YÖNETİCİLERİNİN GÜVENCESİ</a:t>
            </a:r>
          </a:p>
        </p:txBody>
      </p:sp>
      <p:sp>
        <p:nvSpPr>
          <p:cNvPr id="4" name="Akış Çizelgesi: Öteki İşlem 3">
            <a:extLst>
              <a:ext uri="{FF2B5EF4-FFF2-40B4-BE49-F238E27FC236}">
                <a16:creationId xmlns:a16="http://schemas.microsoft.com/office/drawing/2014/main" id="{087E8FD6-2379-4AA7-8561-21FE67032E6D}"/>
              </a:ext>
            </a:extLst>
          </p:cNvPr>
          <p:cNvSpPr/>
          <p:nvPr/>
        </p:nvSpPr>
        <p:spPr>
          <a:xfrm>
            <a:off x="1462400" y="1519816"/>
            <a:ext cx="3934878" cy="1948102"/>
          </a:xfrm>
          <a:prstGeom prst="flowChartAlternateProcess">
            <a:avLst/>
          </a:prstGeom>
          <a:solidFill>
            <a:srgbClr val="DC0B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tr-TR" sz="2000" dirty="0">
                <a:latin typeface="Garamond" panose="02020404030301010803" pitchFamily="18" charset="0"/>
                <a:ea typeface="Calibri" panose="020F0502020204030204" pitchFamily="34" charset="0"/>
                <a:cs typeface="Times New Roman" panose="02020603050405020304" pitchFamily="18" charset="0"/>
              </a:rPr>
              <a:t>Kamu görevlileri, iş saatleri dışında veya işverenin izni ile iş saatleri içinde sendikal faaliyetlere katılmalarından dolayı farklı bir işleme tâbi tutulamaz ve görevlerine son verilemez.  </a:t>
            </a:r>
            <a:endParaRPr lang="tr-TR" dirty="0">
              <a:latin typeface="Garamond" panose="02020404030301010803" pitchFamily="18" charset="0"/>
              <a:ea typeface="Calibri" panose="020F0502020204030204" pitchFamily="34" charset="0"/>
              <a:cs typeface="Times New Roman" panose="02020603050405020304" pitchFamily="18" charset="0"/>
            </a:endParaRPr>
          </a:p>
        </p:txBody>
      </p:sp>
      <p:sp>
        <p:nvSpPr>
          <p:cNvPr id="5" name="Akış Çizelgesi: Öteki İşlem 4">
            <a:extLst>
              <a:ext uri="{FF2B5EF4-FFF2-40B4-BE49-F238E27FC236}">
                <a16:creationId xmlns:a16="http://schemas.microsoft.com/office/drawing/2014/main" id="{6427C920-B4D5-4AA6-8971-20B725807090}"/>
              </a:ext>
            </a:extLst>
          </p:cNvPr>
          <p:cNvSpPr/>
          <p:nvPr/>
        </p:nvSpPr>
        <p:spPr>
          <a:xfrm>
            <a:off x="5715306" y="1533019"/>
            <a:ext cx="4091263" cy="2084200"/>
          </a:xfrm>
          <a:prstGeom prst="flowChartAlternateProcess">
            <a:avLst/>
          </a:prstGeom>
          <a:solidFill>
            <a:srgbClr val="DC0B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buClr>
                <a:srgbClr val="FF0000"/>
              </a:buClr>
            </a:pPr>
            <a:r>
              <a:rPr lang="tr-TR" sz="2000" dirty="0">
                <a:latin typeface="Garamond" panose="02020404030301010803" pitchFamily="18" charset="0"/>
                <a:ea typeface="Calibri" panose="020F0502020204030204" pitchFamily="34" charset="0"/>
                <a:cs typeface="Times New Roman" panose="02020603050405020304" pitchFamily="18" charset="0"/>
              </a:rPr>
              <a:t>Sendika temsilcileri ile </a:t>
            </a:r>
            <a:r>
              <a:rPr lang="tr-TR" sz="2000" dirty="0">
                <a:latin typeface="Garamond" panose="02020404030301010803" pitchFamily="18" charset="0"/>
              </a:rPr>
              <a:t>sendika yöneticilerinin </a:t>
            </a:r>
            <a:r>
              <a:rPr lang="tr-TR" sz="2000" dirty="0">
                <a:latin typeface="Garamond" panose="02020404030301010803" pitchFamily="18" charset="0"/>
                <a:ea typeface="Calibri" panose="020F0502020204030204" pitchFamily="34" charset="0"/>
                <a:cs typeface="Times New Roman" panose="02020603050405020304" pitchFamily="18" charset="0"/>
              </a:rPr>
              <a:t>işyeri sebebi açık ve kesin şekilde belirtmedikçe değiştirilemez.</a:t>
            </a:r>
          </a:p>
        </p:txBody>
      </p:sp>
      <p:sp>
        <p:nvSpPr>
          <p:cNvPr id="6" name="Akış Çizelgesi: Öteki İşlem 5">
            <a:extLst>
              <a:ext uri="{FF2B5EF4-FFF2-40B4-BE49-F238E27FC236}">
                <a16:creationId xmlns:a16="http://schemas.microsoft.com/office/drawing/2014/main" id="{EF27A24D-2468-4520-AE02-EA47F2DCB859}"/>
              </a:ext>
            </a:extLst>
          </p:cNvPr>
          <p:cNvSpPr/>
          <p:nvPr/>
        </p:nvSpPr>
        <p:spPr>
          <a:xfrm>
            <a:off x="1462400" y="4222935"/>
            <a:ext cx="3913750" cy="2163755"/>
          </a:xfrm>
          <a:prstGeom prst="flowChartAlternateProcess">
            <a:avLst/>
          </a:prstGeom>
          <a:solidFill>
            <a:srgbClr val="DC0B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buClr>
                <a:srgbClr val="FF0000"/>
              </a:buClr>
            </a:pPr>
            <a:r>
              <a:rPr lang="tr-TR" sz="2000" dirty="0">
                <a:latin typeface="Garamond" panose="02020404030301010803" pitchFamily="18" charset="0"/>
                <a:ea typeface="Calibri" panose="020F0502020204030204" pitchFamily="34" charset="0"/>
                <a:cs typeface="Times New Roman" panose="02020603050405020304" pitchFamily="18" charset="0"/>
              </a:rPr>
              <a:t>Kamu işvereni kamu görevlileri arasında sendika üyesi olmaları veya olmamaları nedeniyle bir ayırım yapamaz. </a:t>
            </a:r>
          </a:p>
        </p:txBody>
      </p:sp>
      <p:sp>
        <p:nvSpPr>
          <p:cNvPr id="7" name="Akış Çizelgesi: Öteki İşlem 6">
            <a:extLst>
              <a:ext uri="{FF2B5EF4-FFF2-40B4-BE49-F238E27FC236}">
                <a16:creationId xmlns:a16="http://schemas.microsoft.com/office/drawing/2014/main" id="{08AE63CC-E2E3-46EE-9838-C9D6045E2E2F}"/>
              </a:ext>
            </a:extLst>
          </p:cNvPr>
          <p:cNvSpPr/>
          <p:nvPr/>
        </p:nvSpPr>
        <p:spPr>
          <a:xfrm>
            <a:off x="5640884" y="4297949"/>
            <a:ext cx="4240106" cy="2088741"/>
          </a:xfrm>
          <a:prstGeom prst="flowChartAlternateProcess">
            <a:avLst/>
          </a:prstGeom>
          <a:solidFill>
            <a:srgbClr val="DC0B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buClr>
                <a:srgbClr val="FF0000"/>
              </a:buClr>
            </a:pPr>
            <a:r>
              <a:rPr lang="tr-TR" sz="2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Görevden uzaklaştırma, </a:t>
            </a:r>
            <a:r>
              <a:rPr lang="tr-TR" sz="2000" dirty="0" err="1">
                <a:solidFill>
                  <a:schemeClr val="bg1"/>
                </a:solidFill>
                <a:latin typeface="Garamond" panose="02020404030301010803" pitchFamily="18" charset="0"/>
                <a:ea typeface="Calibri" panose="020F0502020204030204" pitchFamily="34" charset="0"/>
                <a:cs typeface="Times New Roman" panose="02020603050405020304" pitchFamily="18" charset="0"/>
              </a:rPr>
              <a:t>re’sen</a:t>
            </a:r>
            <a:r>
              <a:rPr lang="tr-TR" sz="2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emeklilik, göreve son verilmesi, tayin veya sair hallerde görevlinin mahkemeye başvurması halinde, mahkeme kararı kesinleşinceye kadar sendikadaki görevi devam eder.</a:t>
            </a:r>
          </a:p>
        </p:txBody>
      </p:sp>
      <p:sp>
        <p:nvSpPr>
          <p:cNvPr id="8" name="Oval 7">
            <a:extLst>
              <a:ext uri="{FF2B5EF4-FFF2-40B4-BE49-F238E27FC236}">
                <a16:creationId xmlns:a16="http://schemas.microsoft.com/office/drawing/2014/main" id="{988742EE-6746-4D6A-AE82-5E42C1200179}"/>
              </a:ext>
            </a:extLst>
          </p:cNvPr>
          <p:cNvSpPr/>
          <p:nvPr/>
        </p:nvSpPr>
        <p:spPr>
          <a:xfrm>
            <a:off x="4526493" y="3084806"/>
            <a:ext cx="1835149" cy="1371600"/>
          </a:xfrm>
          <a:prstGeom prst="ellipse">
            <a:avLst/>
          </a:prstGeom>
          <a:solidFill>
            <a:schemeClr val="bg1"/>
          </a:solidFill>
          <a:ln>
            <a:solidFill>
              <a:srgbClr val="DC0B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9" name="İçerik Yer Tutucusu 6" descr="Toplantı">
            <a:extLst>
              <a:ext uri="{FF2B5EF4-FFF2-40B4-BE49-F238E27FC236}">
                <a16:creationId xmlns:a16="http://schemas.microsoft.com/office/drawing/2014/main" id="{150F2893-5997-436D-9B77-B2FF16C985A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706766" y="3179115"/>
            <a:ext cx="1531081" cy="1172731"/>
          </a:xfrm>
          <a:prstGeom prst="rect">
            <a:avLst/>
          </a:prstGeom>
        </p:spPr>
      </p:pic>
    </p:spTree>
    <p:extLst>
      <p:ext uri="{BB962C8B-B14F-4D97-AF65-F5344CB8AC3E}">
        <p14:creationId xmlns:p14="http://schemas.microsoft.com/office/powerpoint/2010/main" val="196591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2000"/>
                                        <p:tgtEl>
                                          <p:spTgt spid="8"/>
                                        </p:tgtEl>
                                      </p:cBhvr>
                                    </p:animEffect>
                                  </p:childTnLst>
                                </p:cTn>
                              </p:par>
                              <p:par>
                                <p:cTn id="28" presetID="21" presetClass="entr" presetSubtype="1"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heel(1)">
                                      <p:cBhvr>
                                        <p:cTn id="3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396CE9-AFD3-4251-90FC-74F9F685C4DE}"/>
              </a:ext>
            </a:extLst>
          </p:cNvPr>
          <p:cNvSpPr>
            <a:spLocks noGrp="1"/>
          </p:cNvSpPr>
          <p:nvPr>
            <p:ph type="title"/>
          </p:nvPr>
        </p:nvSpPr>
        <p:spPr/>
        <p:txBody>
          <a:bodyPr>
            <a:normAutofit/>
          </a:bodyPr>
          <a:lstStyle/>
          <a:p>
            <a:r>
              <a:rPr lang="tr-TR" sz="3200" b="1" dirty="0">
                <a:latin typeface="Garamond" panose="02020404030301010803" pitchFamily="18" charset="0"/>
              </a:rPr>
              <a:t>YÖNETİME KATILMA</a:t>
            </a:r>
          </a:p>
        </p:txBody>
      </p:sp>
      <p:pic>
        <p:nvPicPr>
          <p:cNvPr id="4" name="İçerik Yer Tutucusu 11">
            <a:extLst>
              <a:ext uri="{FF2B5EF4-FFF2-40B4-BE49-F238E27FC236}">
                <a16:creationId xmlns:a16="http://schemas.microsoft.com/office/drawing/2014/main" id="{D1F321C7-8C2D-4CF3-AF3C-3004326766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7411" y="1592504"/>
            <a:ext cx="2153653" cy="1517657"/>
          </a:xfrm>
          <a:prstGeom prst="rect">
            <a:avLst/>
          </a:prstGeom>
        </p:spPr>
      </p:pic>
      <p:sp>
        <p:nvSpPr>
          <p:cNvPr id="5" name="Metin kutusu 4">
            <a:extLst>
              <a:ext uri="{FF2B5EF4-FFF2-40B4-BE49-F238E27FC236}">
                <a16:creationId xmlns:a16="http://schemas.microsoft.com/office/drawing/2014/main" id="{22BD6EF0-378B-4BC7-B5AC-CFBD0846D02C}"/>
              </a:ext>
            </a:extLst>
          </p:cNvPr>
          <p:cNvSpPr txBox="1"/>
          <p:nvPr/>
        </p:nvSpPr>
        <p:spPr>
          <a:xfrm>
            <a:off x="4488731" y="3159258"/>
            <a:ext cx="2671011" cy="646331"/>
          </a:xfrm>
          <a:prstGeom prst="rect">
            <a:avLst/>
          </a:prstGeom>
          <a:solidFill>
            <a:srgbClr val="DC0B15"/>
          </a:solidFill>
          <a:ln>
            <a:solidFill>
              <a:schemeClr val="tx1"/>
            </a:solidFill>
          </a:ln>
        </p:spPr>
        <p:txBody>
          <a:bodyPr wrap="square" rtlCol="0">
            <a:spAutoFit/>
          </a:bodyPr>
          <a:lstStyle/>
          <a:p>
            <a:pPr algn="ctr"/>
            <a:r>
              <a:rPr lang="tr-TR" dirty="0">
                <a:solidFill>
                  <a:schemeClr val="bg1"/>
                </a:solidFill>
                <a:latin typeface="Garamond" panose="02020404030301010803" pitchFamily="18" charset="0"/>
              </a:rPr>
              <a:t>KAMU PERSONELİ DANIŞMA KURULU</a:t>
            </a:r>
          </a:p>
        </p:txBody>
      </p:sp>
      <p:sp>
        <p:nvSpPr>
          <p:cNvPr id="6" name="Metin kutusu 5">
            <a:extLst>
              <a:ext uri="{FF2B5EF4-FFF2-40B4-BE49-F238E27FC236}">
                <a16:creationId xmlns:a16="http://schemas.microsoft.com/office/drawing/2014/main" id="{5422ED5E-1E75-4F38-94A6-38F8FE5E7316}"/>
              </a:ext>
            </a:extLst>
          </p:cNvPr>
          <p:cNvSpPr txBox="1"/>
          <p:nvPr/>
        </p:nvSpPr>
        <p:spPr>
          <a:xfrm>
            <a:off x="4387136" y="4142781"/>
            <a:ext cx="2874200" cy="646331"/>
          </a:xfrm>
          <a:prstGeom prst="rect">
            <a:avLst/>
          </a:prstGeom>
          <a:solidFill>
            <a:srgbClr val="DC0B15"/>
          </a:solidFill>
          <a:ln>
            <a:solidFill>
              <a:schemeClr val="tx1"/>
            </a:solidFill>
          </a:ln>
        </p:spPr>
        <p:txBody>
          <a:bodyPr wrap="square" rtlCol="0">
            <a:spAutoFit/>
          </a:bodyPr>
          <a:lstStyle/>
          <a:p>
            <a:pPr algn="ctr"/>
            <a:r>
              <a:rPr lang="tr-TR" dirty="0">
                <a:solidFill>
                  <a:schemeClr val="bg1"/>
                </a:solidFill>
                <a:latin typeface="Garamond" panose="02020404030301010803" pitchFamily="18" charset="0"/>
              </a:rPr>
              <a:t>KURUM İDARİ KURULLARI</a:t>
            </a:r>
          </a:p>
        </p:txBody>
      </p:sp>
      <p:sp>
        <p:nvSpPr>
          <p:cNvPr id="7" name="Metin kutusu 6">
            <a:extLst>
              <a:ext uri="{FF2B5EF4-FFF2-40B4-BE49-F238E27FC236}">
                <a16:creationId xmlns:a16="http://schemas.microsoft.com/office/drawing/2014/main" id="{74133107-E400-4F20-8D25-6713FB161B37}"/>
              </a:ext>
            </a:extLst>
          </p:cNvPr>
          <p:cNvSpPr txBox="1"/>
          <p:nvPr/>
        </p:nvSpPr>
        <p:spPr>
          <a:xfrm>
            <a:off x="4002411" y="5126304"/>
            <a:ext cx="3643650" cy="923330"/>
          </a:xfrm>
          <a:prstGeom prst="rect">
            <a:avLst/>
          </a:prstGeom>
          <a:solidFill>
            <a:srgbClr val="DC0B15"/>
          </a:solidFill>
          <a:ln>
            <a:solidFill>
              <a:schemeClr val="tx1"/>
            </a:solidFill>
          </a:ln>
        </p:spPr>
        <p:txBody>
          <a:bodyPr wrap="square" rtlCol="0">
            <a:spAutoFit/>
          </a:bodyPr>
          <a:lstStyle/>
          <a:p>
            <a:pPr algn="ctr"/>
            <a:r>
              <a:rPr lang="tr-TR" dirty="0">
                <a:solidFill>
                  <a:schemeClr val="bg1"/>
                </a:solidFill>
                <a:latin typeface="Garamond" panose="02020404030301010803" pitchFamily="18" charset="0"/>
              </a:rPr>
              <a:t>İŞYERİ SENDİKA TEMSİLCİLERİ VE SENDİKA İŞYERİ TEMSİLCİLERİ</a:t>
            </a:r>
          </a:p>
        </p:txBody>
      </p:sp>
    </p:spTree>
    <p:extLst>
      <p:ext uri="{BB962C8B-B14F-4D97-AF65-F5344CB8AC3E}">
        <p14:creationId xmlns:p14="http://schemas.microsoft.com/office/powerpoint/2010/main" val="165810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51A17A-7FE1-24FF-07F8-C04774ABD6D9}"/>
              </a:ext>
            </a:extLst>
          </p:cNvPr>
          <p:cNvSpPr>
            <a:spLocks noGrp="1"/>
          </p:cNvSpPr>
          <p:nvPr>
            <p:ph type="title"/>
          </p:nvPr>
        </p:nvSpPr>
        <p:spPr/>
        <p:txBody>
          <a:bodyPr>
            <a:normAutofit/>
          </a:bodyPr>
          <a:lstStyle/>
          <a:p>
            <a:r>
              <a:rPr lang="tr-TR" sz="3200" b="1" dirty="0">
                <a:latin typeface="Garamond" panose="02020404030301010803" pitchFamily="18" charset="0"/>
              </a:rPr>
              <a:t>KAMU PERSONELİ DANIŞMA KURULU</a:t>
            </a:r>
          </a:p>
        </p:txBody>
      </p:sp>
      <p:sp>
        <p:nvSpPr>
          <p:cNvPr id="3" name="İçerik Yer Tutucusu 2">
            <a:extLst>
              <a:ext uri="{FF2B5EF4-FFF2-40B4-BE49-F238E27FC236}">
                <a16:creationId xmlns:a16="http://schemas.microsoft.com/office/drawing/2014/main" id="{A67F4B05-8BE4-8CC7-703E-734928F78A36}"/>
              </a:ext>
            </a:extLst>
          </p:cNvPr>
          <p:cNvSpPr>
            <a:spLocks noGrp="1"/>
          </p:cNvSpPr>
          <p:nvPr>
            <p:ph idx="1"/>
          </p:nvPr>
        </p:nvSpPr>
        <p:spPr>
          <a:xfrm>
            <a:off x="879143" y="1371600"/>
            <a:ext cx="10502590" cy="4805363"/>
          </a:xfrm>
        </p:spPr>
        <p:txBody>
          <a:bodyPr>
            <a:normAutofit fontScale="92500"/>
          </a:bodyPr>
          <a:lstStyle/>
          <a:p>
            <a:pPr lvl="0" algn="just">
              <a:lnSpc>
                <a:spcPct val="107000"/>
              </a:lnSpc>
              <a:spcAft>
                <a:spcPts val="800"/>
              </a:spcAft>
              <a:buClr>
                <a:srgbClr val="FF0000"/>
              </a:buClr>
              <a:buFont typeface="Wingdings" panose="05000000000000000000" pitchFamily="2" charset="2"/>
              <a:buChar char="v"/>
            </a:pPr>
            <a:r>
              <a:rPr lang="tr-TR" dirty="0">
                <a:solidFill>
                  <a:prstClr val="black"/>
                </a:solidFill>
                <a:latin typeface="Garamond" panose="02020404030301010803" pitchFamily="18" charset="0"/>
                <a:ea typeface="Calibri" panose="020F0502020204030204" pitchFamily="34" charset="0"/>
                <a:cs typeface="Times New Roman" panose="02020603050405020304" pitchFamily="18" charset="0"/>
              </a:rPr>
              <a:t>Kamu personel mevzuatının ve kamu yönetimi uygulamalarının değerlendirilmesi, kamu görevlileri sendikaları ve konfederasyonları ile kamu idareleri arasında sosyal diyaloğun geliştirilmesi gibi amaçlarla Cumhurbaşkanının görevlendireceği Cumhurbaşkanı yardımcısı veya bakanın başkanlığında her yıl </a:t>
            </a:r>
            <a:r>
              <a:rPr lang="tr-TR"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Mart ve Kasım </a:t>
            </a:r>
            <a:r>
              <a:rPr lang="tr-TR" dirty="0">
                <a:solidFill>
                  <a:prstClr val="black"/>
                </a:solidFill>
                <a:latin typeface="Garamond" panose="02020404030301010803" pitchFamily="18" charset="0"/>
                <a:ea typeface="Calibri" panose="020F0502020204030204" pitchFamily="34" charset="0"/>
                <a:cs typeface="Times New Roman" panose="02020603050405020304" pitchFamily="18" charset="0"/>
              </a:rPr>
              <a:t>aylarında toplanır. </a:t>
            </a:r>
          </a:p>
          <a:p>
            <a:pPr lvl="0" algn="just">
              <a:lnSpc>
                <a:spcPct val="107000"/>
              </a:lnSpc>
              <a:spcAft>
                <a:spcPts val="800"/>
              </a:spcAft>
              <a:buClr>
                <a:srgbClr val="FF0000"/>
              </a:buClr>
              <a:buFont typeface="Wingdings" panose="05000000000000000000" pitchFamily="2" charset="2"/>
              <a:buChar char="v"/>
            </a:pPr>
            <a:r>
              <a:rPr lang="tr-TR" b="1" dirty="0">
                <a:solidFill>
                  <a:prstClr val="black"/>
                </a:solidFill>
                <a:latin typeface="Garamond" panose="02020404030301010803" pitchFamily="18" charset="0"/>
                <a:ea typeface="Calibri" panose="020F0502020204030204" pitchFamily="34" charset="0"/>
                <a:cs typeface="Times New Roman" panose="02020603050405020304" pitchFamily="18" charset="0"/>
              </a:rPr>
              <a:t>Toplu sözleşme konuları ile kurumsal konular dışında kalan </a:t>
            </a:r>
            <a:r>
              <a:rPr lang="tr-TR" dirty="0">
                <a:solidFill>
                  <a:prstClr val="black"/>
                </a:solidFill>
                <a:latin typeface="Garamond" panose="02020404030301010803" pitchFamily="18" charset="0"/>
                <a:ea typeface="Calibri" panose="020F0502020204030204" pitchFamily="34" charset="0"/>
                <a:cs typeface="Times New Roman" panose="02020603050405020304" pitchFamily="18" charset="0"/>
              </a:rPr>
              <a:t>ve kamu personel sistemini ilgilendiren genel nitelikli konular, Kurulda değerlendirilir. </a:t>
            </a:r>
            <a:endParaRPr lang="tr-TR"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endParaRPr>
          </a:p>
          <a:p>
            <a:pPr lvl="0" algn="just">
              <a:lnSpc>
                <a:spcPct val="107000"/>
              </a:lnSpc>
              <a:spcAft>
                <a:spcPts val="800"/>
              </a:spcAft>
              <a:buClr>
                <a:srgbClr val="FF0000"/>
              </a:buClr>
              <a:buFont typeface="Wingdings" panose="05000000000000000000" pitchFamily="2" charset="2"/>
              <a:buChar char="v"/>
            </a:pPr>
            <a:r>
              <a:rPr lang="tr-TR" dirty="0" smtClean="0">
                <a:latin typeface="Garamond" panose="02020404030301010803" pitchFamily="18" charset="0"/>
              </a:rPr>
              <a:t>Kurulda kamu görevlilerini, en </a:t>
            </a:r>
            <a:r>
              <a:rPr lang="tr-TR" dirty="0">
                <a:latin typeface="Garamond" panose="02020404030301010803" pitchFamily="18" charset="0"/>
              </a:rPr>
              <a:t>çok üyeye sahip üç konfederasyonun genel başkanı ile her bir hizmet kolunda en çok üyeye sahip kamu </a:t>
            </a:r>
            <a:r>
              <a:rPr lang="tr-TR" dirty="0" smtClean="0">
                <a:latin typeface="Garamond" panose="02020404030301010803" pitchFamily="18" charset="0"/>
              </a:rPr>
              <a:t>görevlileri sendikasının başkanı temsil eder. </a:t>
            </a:r>
            <a:endParaRPr lang="tr-TR" dirty="0">
              <a:latin typeface="Garamond" panose="02020404030301010803" pitchFamily="18" charset="0"/>
            </a:endParaRPr>
          </a:p>
        </p:txBody>
      </p:sp>
    </p:spTree>
    <p:extLst>
      <p:ext uri="{BB962C8B-B14F-4D97-AF65-F5344CB8AC3E}">
        <p14:creationId xmlns:p14="http://schemas.microsoft.com/office/powerpoint/2010/main" val="323459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5EB5C6-2953-192F-2C5B-D0986FE68B8C}"/>
              </a:ext>
            </a:extLst>
          </p:cNvPr>
          <p:cNvSpPr>
            <a:spLocks noGrp="1"/>
          </p:cNvSpPr>
          <p:nvPr>
            <p:ph type="title"/>
          </p:nvPr>
        </p:nvSpPr>
        <p:spPr>
          <a:xfrm>
            <a:off x="1699064" y="454813"/>
            <a:ext cx="8793871" cy="651068"/>
          </a:xfrm>
        </p:spPr>
        <p:txBody>
          <a:bodyPr>
            <a:normAutofit/>
          </a:bodyPr>
          <a:lstStyle/>
          <a:p>
            <a:r>
              <a:rPr lang="tr-TR" sz="3200" b="1" dirty="0">
                <a:latin typeface="Garamond" panose="02020404030301010803" pitchFamily="18" charset="0"/>
              </a:rPr>
              <a:t>KURUM İDARİ KURULLARI</a:t>
            </a:r>
            <a:endParaRPr lang="tr-TR" sz="3200" b="1" dirty="0"/>
          </a:p>
        </p:txBody>
      </p:sp>
      <p:sp>
        <p:nvSpPr>
          <p:cNvPr id="3" name="İçerik Yer Tutucusu 2">
            <a:extLst>
              <a:ext uri="{FF2B5EF4-FFF2-40B4-BE49-F238E27FC236}">
                <a16:creationId xmlns:a16="http://schemas.microsoft.com/office/drawing/2014/main" id="{CB1BD456-718A-273F-7207-85287569A251}"/>
              </a:ext>
            </a:extLst>
          </p:cNvPr>
          <p:cNvSpPr>
            <a:spLocks noGrp="1"/>
          </p:cNvSpPr>
          <p:nvPr>
            <p:ph idx="1"/>
          </p:nvPr>
        </p:nvSpPr>
        <p:spPr>
          <a:xfrm>
            <a:off x="838200" y="1516566"/>
            <a:ext cx="10515600" cy="4660397"/>
          </a:xfrm>
        </p:spPr>
        <p:txBody>
          <a:bodyPr/>
          <a:lstStyle/>
          <a:p>
            <a:pPr algn="just">
              <a:lnSpc>
                <a:spcPct val="107000"/>
              </a:lnSpc>
              <a:spcAft>
                <a:spcPts val="800"/>
              </a:spcAft>
              <a:buClr>
                <a:srgbClr val="FF0000"/>
              </a:buClr>
              <a:buFont typeface="Wingdings" panose="05000000000000000000" pitchFamily="2" charset="2"/>
              <a:buChar char="v"/>
            </a:pPr>
            <a:r>
              <a:rPr lang="tr-TR" b="1" u="sng" dirty="0">
                <a:latin typeface="Garamond" panose="02020404030301010803" pitchFamily="18" charset="0"/>
                <a:ea typeface="Calibri" panose="020F0502020204030204" pitchFamily="34" charset="0"/>
                <a:cs typeface="Times New Roman" panose="02020603050405020304" pitchFamily="18" charset="0"/>
              </a:rPr>
              <a:t>Kurum düzeyinde</a:t>
            </a:r>
            <a:r>
              <a:rPr lang="tr-TR" b="1" dirty="0">
                <a:latin typeface="Garamond" panose="02020404030301010803" pitchFamily="18" charset="0"/>
                <a:ea typeface="Calibri" panose="020F0502020204030204" pitchFamily="34" charset="0"/>
                <a:cs typeface="Times New Roman" panose="02020603050405020304" pitchFamily="18" charset="0"/>
              </a:rPr>
              <a:t> </a:t>
            </a:r>
            <a:r>
              <a:rPr lang="tr-TR" dirty="0">
                <a:latin typeface="Garamond" panose="02020404030301010803" pitchFamily="18" charset="0"/>
                <a:ea typeface="Calibri" panose="020F0502020204030204" pitchFamily="34" charset="0"/>
                <a:cs typeface="Times New Roman" panose="02020603050405020304" pitchFamily="18" charset="0"/>
              </a:rPr>
              <a:t>kamu görevlilerinin çalışma koşulları ve kanunların kamu görevlilerine eşit uygulanması konularında görüş bildirmek üzere, eşit sayıda kamu işveren vekili ile en çok üyeye sahip sendikaca, üyeleri arasından belirlenen temsilcilerin katıldığı kurum idarî kurulları oluşturulur. </a:t>
            </a:r>
          </a:p>
          <a:p>
            <a:pPr algn="just">
              <a:lnSpc>
                <a:spcPct val="107000"/>
              </a:lnSpc>
              <a:spcAft>
                <a:spcPts val="800"/>
              </a:spcAft>
              <a:buClr>
                <a:srgbClr val="FF0000"/>
              </a:buClr>
              <a:buFont typeface="Wingdings" panose="05000000000000000000" pitchFamily="2" charset="2"/>
              <a:buChar char="v"/>
            </a:pPr>
            <a:r>
              <a:rPr lang="tr-TR" dirty="0">
                <a:latin typeface="Garamond" panose="02020404030301010803" pitchFamily="18" charset="0"/>
                <a:ea typeface="Calibri" panose="020F0502020204030204" pitchFamily="34" charset="0"/>
                <a:cs typeface="Times New Roman" panose="02020603050405020304" pitchFamily="18" charset="0"/>
              </a:rPr>
              <a:t>Bu kurullar </a:t>
            </a:r>
            <a:r>
              <a:rPr lang="nn-NO" dirty="0" smtClean="0">
                <a:solidFill>
                  <a:srgbClr val="FF0000"/>
                </a:solidFill>
                <a:latin typeface="Garamond" panose="02020404030301010803" pitchFamily="18" charset="0"/>
              </a:rPr>
              <a:t>her </a:t>
            </a:r>
            <a:r>
              <a:rPr lang="nn-NO" dirty="0">
                <a:solidFill>
                  <a:srgbClr val="FF0000"/>
                </a:solidFill>
                <a:latin typeface="Garamond" panose="02020404030301010803" pitchFamily="18" charset="0"/>
              </a:rPr>
              <a:t>yıl nisan ve </a:t>
            </a:r>
            <a:r>
              <a:rPr lang="nn-NO" dirty="0" smtClean="0">
                <a:solidFill>
                  <a:srgbClr val="FF0000"/>
                </a:solidFill>
                <a:latin typeface="Garamond" panose="02020404030301010803" pitchFamily="18" charset="0"/>
              </a:rPr>
              <a:t>ekim</a:t>
            </a:r>
            <a:r>
              <a:rPr lang="tr-TR" dirty="0" smtClean="0">
                <a:solidFill>
                  <a:srgbClr val="FF0000"/>
                </a:solidFill>
                <a:latin typeface="Garamond" panose="02020404030301010803" pitchFamily="18" charset="0"/>
              </a:rPr>
              <a:t> </a:t>
            </a:r>
            <a:r>
              <a:rPr lang="nn-NO" dirty="0" smtClean="0">
                <a:solidFill>
                  <a:srgbClr val="FF0000"/>
                </a:solidFill>
                <a:latin typeface="Garamond" panose="02020404030301010803" pitchFamily="18" charset="0"/>
              </a:rPr>
              <a:t>aylarında</a:t>
            </a:r>
            <a:r>
              <a:rPr lang="tr-TR" dirty="0" smtClean="0">
                <a:solidFill>
                  <a:srgbClr val="FF0000"/>
                </a:solidFill>
                <a:latin typeface="Garamond" panose="02020404030301010803" pitchFamily="18" charset="0"/>
              </a:rPr>
              <a:t> </a:t>
            </a:r>
            <a:r>
              <a:rPr lang="tr-TR" dirty="0" smtClean="0">
                <a:latin typeface="Garamond" panose="02020404030301010803" pitchFamily="18" charset="0"/>
                <a:ea typeface="Calibri" panose="020F0502020204030204" pitchFamily="34" charset="0"/>
                <a:cs typeface="Times New Roman" panose="02020603050405020304" pitchFamily="18" charset="0"/>
              </a:rPr>
              <a:t>toplanır</a:t>
            </a:r>
            <a:r>
              <a:rPr lang="tr-TR" dirty="0">
                <a:latin typeface="Garamond" panose="02020404030301010803" pitchFamily="18" charset="0"/>
                <a:ea typeface="Calibri" panose="020F0502020204030204" pitchFamily="34" charset="0"/>
                <a:cs typeface="Times New Roman" panose="02020603050405020304" pitchFamily="18" charset="0"/>
              </a:rPr>
              <a:t>.</a:t>
            </a:r>
          </a:p>
          <a:p>
            <a:pPr marL="0" indent="0">
              <a:buNone/>
            </a:pPr>
            <a:endParaRPr lang="tr-TR" dirty="0"/>
          </a:p>
        </p:txBody>
      </p:sp>
    </p:spTree>
    <p:extLst>
      <p:ext uri="{BB962C8B-B14F-4D97-AF65-F5344CB8AC3E}">
        <p14:creationId xmlns:p14="http://schemas.microsoft.com/office/powerpoint/2010/main" val="2426771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73F691-7CA2-29EE-A674-6DA35816DBD2}"/>
              </a:ext>
            </a:extLst>
          </p:cNvPr>
          <p:cNvSpPr>
            <a:spLocks noGrp="1"/>
          </p:cNvSpPr>
          <p:nvPr>
            <p:ph type="title"/>
          </p:nvPr>
        </p:nvSpPr>
        <p:spPr/>
        <p:txBody>
          <a:bodyPr>
            <a:noAutofit/>
          </a:bodyPr>
          <a:lstStyle/>
          <a:p>
            <a:r>
              <a:rPr kumimoji="0" lang="tr-TR" sz="3200" b="0" i="0" u="none" strike="noStrike" kern="1200" cap="none" spc="0" normalizeH="0" baseline="0" noProof="0" dirty="0">
                <a:ln>
                  <a:noFill/>
                </a:ln>
                <a:solidFill>
                  <a:prstClr val="black"/>
                </a:solidFill>
                <a:effectLst/>
                <a:uLnTx/>
                <a:uFillTx/>
                <a:latin typeface="Garamond" panose="02020404030301010803" pitchFamily="18" charset="0"/>
                <a:ea typeface="+mj-ea"/>
                <a:cs typeface="+mj-cs"/>
              </a:rPr>
              <a:t/>
            </a:r>
            <a:br>
              <a:rPr kumimoji="0" lang="tr-TR" sz="3200" b="0" i="0" u="none" strike="noStrike" kern="1200" cap="none" spc="0" normalizeH="0" baseline="0" noProof="0" dirty="0">
                <a:ln>
                  <a:noFill/>
                </a:ln>
                <a:solidFill>
                  <a:prstClr val="black"/>
                </a:solidFill>
                <a:effectLst/>
                <a:uLnTx/>
                <a:uFillTx/>
                <a:latin typeface="Garamond" panose="02020404030301010803" pitchFamily="18" charset="0"/>
                <a:ea typeface="+mj-ea"/>
                <a:cs typeface="+mj-cs"/>
              </a:rPr>
            </a:br>
            <a:r>
              <a:rPr kumimoji="0" lang="tr-TR" sz="3200" b="1" i="0" u="none" strike="noStrike" kern="1200" cap="none" spc="0" normalizeH="0" baseline="0" noProof="0" dirty="0">
                <a:ln>
                  <a:noFill/>
                </a:ln>
                <a:solidFill>
                  <a:prstClr val="black"/>
                </a:solidFill>
                <a:effectLst/>
                <a:uLnTx/>
                <a:uFillTx/>
                <a:latin typeface="Garamond" panose="02020404030301010803" pitchFamily="18" charset="0"/>
                <a:ea typeface="+mj-ea"/>
                <a:cs typeface="+mj-cs"/>
              </a:rPr>
              <a:t>İŞYERİ SENDİKA TEMSİLCİLERİ </a:t>
            </a:r>
            <a:endParaRPr lang="tr-TR" sz="3200" dirty="0"/>
          </a:p>
        </p:txBody>
      </p:sp>
      <p:sp>
        <p:nvSpPr>
          <p:cNvPr id="3" name="İçerik Yer Tutucusu 2">
            <a:extLst>
              <a:ext uri="{FF2B5EF4-FFF2-40B4-BE49-F238E27FC236}">
                <a16:creationId xmlns:a16="http://schemas.microsoft.com/office/drawing/2014/main" id="{F2C5D639-931F-8D19-299D-6D16C374BA5A}"/>
              </a:ext>
            </a:extLst>
          </p:cNvPr>
          <p:cNvSpPr>
            <a:spLocks noGrp="1"/>
          </p:cNvSpPr>
          <p:nvPr>
            <p:ph idx="1"/>
          </p:nvPr>
        </p:nvSpPr>
        <p:spPr>
          <a:xfrm>
            <a:off x="838200" y="1527716"/>
            <a:ext cx="10515600" cy="5009286"/>
          </a:xfrm>
        </p:spPr>
        <p:txBody>
          <a:bodyPr>
            <a:normAutofit/>
          </a:bodyPr>
          <a:lstStyle/>
          <a:p>
            <a:pPr algn="just">
              <a:lnSpc>
                <a:spcPct val="107000"/>
              </a:lnSpc>
              <a:spcAft>
                <a:spcPts val="800"/>
              </a:spcAft>
              <a:buClr>
                <a:srgbClr val="FF0000"/>
              </a:buClr>
              <a:buFont typeface="Wingdings" panose="05000000000000000000" pitchFamily="2" charset="2"/>
              <a:buChar char="v"/>
            </a:pPr>
            <a:r>
              <a:rPr lang="tr-TR" sz="2800" dirty="0">
                <a:latin typeface="Garamond" panose="02020404030301010803" pitchFamily="18" charset="0"/>
                <a:ea typeface="Calibri" panose="020F0502020204030204" pitchFamily="34" charset="0"/>
                <a:cs typeface="Times New Roman" panose="02020603050405020304" pitchFamily="18" charset="0"/>
              </a:rPr>
              <a:t> 4688 sayılı Kanunun 30 uncu maddesine göre işyerlerinde yapılan tespite göre kamu görevlilerinden en çok üye kaydetmiş sendika, işyerlerindeki kamu görevlisi sayısına göre </a:t>
            </a:r>
            <a:r>
              <a:rPr lang="tr-TR" sz="28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1 ila 5 </a:t>
            </a:r>
            <a:r>
              <a:rPr lang="tr-TR" sz="2800" dirty="0">
                <a:latin typeface="Garamond" panose="02020404030301010803" pitchFamily="18" charset="0"/>
                <a:ea typeface="Calibri" panose="020F0502020204030204" pitchFamily="34" charset="0"/>
                <a:cs typeface="Times New Roman" panose="02020603050405020304" pitchFamily="18" charset="0"/>
              </a:rPr>
              <a:t>kişi arasında işyeri sendika temsilcisi seçilebilir.</a:t>
            </a:r>
          </a:p>
          <a:p>
            <a:pPr algn="just">
              <a:lnSpc>
                <a:spcPct val="107000"/>
              </a:lnSpc>
              <a:spcAft>
                <a:spcPts val="800"/>
              </a:spcAft>
              <a:buClr>
                <a:srgbClr val="FF0000"/>
              </a:buClr>
              <a:buFont typeface="Wingdings" panose="05000000000000000000" pitchFamily="2" charset="2"/>
              <a:buChar char="v"/>
            </a:pPr>
            <a:r>
              <a:rPr lang="tr-TR" sz="2800" dirty="0">
                <a:latin typeface="Garamond" panose="02020404030301010803" pitchFamily="18" charset="0"/>
              </a:rPr>
              <a:t>Bu temsilcilerden biri ilgili sendika tarafından baş temsilci olarak görevlendirilebilir.</a:t>
            </a:r>
            <a:endParaRPr lang="tr-TR" sz="2800" dirty="0">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buClr>
                <a:srgbClr val="FF0000"/>
              </a:buClr>
              <a:buFont typeface="Wingdings" panose="05000000000000000000" pitchFamily="2" charset="2"/>
              <a:buChar char="v"/>
            </a:pPr>
            <a:r>
              <a:rPr lang="tr-TR" sz="2800" dirty="0"/>
              <a:t> </a:t>
            </a:r>
            <a:r>
              <a:rPr lang="tr-TR" sz="2800" dirty="0">
                <a:latin typeface="Garamond" panose="02020404030301010803" pitchFamily="18" charset="0"/>
              </a:rPr>
              <a:t>İşyeri sendika temsilcileri görevlerini işyerinde, haftada </a:t>
            </a:r>
            <a:r>
              <a:rPr lang="tr-TR" sz="2800" dirty="0">
                <a:solidFill>
                  <a:srgbClr val="FF0000"/>
                </a:solidFill>
                <a:latin typeface="Garamond" panose="02020404030301010803" pitchFamily="18" charset="0"/>
              </a:rPr>
              <a:t>dört saat </a:t>
            </a:r>
            <a:r>
              <a:rPr lang="tr-TR" sz="2800" dirty="0">
                <a:latin typeface="Garamond" panose="02020404030301010803" pitchFamily="18" charset="0"/>
              </a:rPr>
              <a:t>olmak üzere yerine getirirler ve bu sürede </a:t>
            </a:r>
            <a:r>
              <a:rPr lang="tr-TR" sz="2800" dirty="0">
                <a:solidFill>
                  <a:srgbClr val="FF0000"/>
                </a:solidFill>
                <a:latin typeface="Garamond" panose="02020404030301010803" pitchFamily="18" charset="0"/>
              </a:rPr>
              <a:t>izinli sayılırlar</a:t>
            </a:r>
            <a:r>
              <a:rPr lang="tr-TR" sz="28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Clr>
                <a:srgbClr val="FF0000"/>
              </a:buClr>
              <a:buNone/>
            </a:pPr>
            <a:endParaRPr lang="tr-TR" sz="2800" dirty="0">
              <a:solidFill>
                <a:srgbClr val="FF0000"/>
              </a:solidFill>
              <a:latin typeface="Garamond" panose="02020404030301010803"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85803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88122" y="404446"/>
            <a:ext cx="8792309" cy="720969"/>
          </a:xfrm>
        </p:spPr>
        <p:txBody>
          <a:bodyPr>
            <a:normAutofit/>
          </a:bodyPr>
          <a:lstStyle/>
          <a:p>
            <a:r>
              <a:rPr lang="tr-TR" sz="3200" b="1" dirty="0">
                <a:latin typeface="Garamond" panose="02020404030301010803" pitchFamily="18" charset="0"/>
                <a:cs typeface="Times New Roman" panose="02020603050405020304" pitchFamily="18" charset="0"/>
              </a:rPr>
              <a:t>SUNUM PLANI</a:t>
            </a:r>
          </a:p>
        </p:txBody>
      </p:sp>
      <p:sp>
        <p:nvSpPr>
          <p:cNvPr id="3" name="İçerik Yer Tutucusu 2"/>
          <p:cNvSpPr>
            <a:spLocks noGrp="1"/>
          </p:cNvSpPr>
          <p:nvPr>
            <p:ph idx="1"/>
          </p:nvPr>
        </p:nvSpPr>
        <p:spPr/>
        <p:txBody>
          <a:bodyPr>
            <a:normAutofit lnSpcReduction="10000"/>
          </a:bodyPr>
          <a:lstStyle/>
          <a:p>
            <a:pPr>
              <a:buClr>
                <a:srgbClr val="FF0000"/>
              </a:buClr>
              <a:buFont typeface="Wingdings" panose="05000000000000000000" pitchFamily="2" charset="2"/>
              <a:buChar char="v"/>
            </a:pPr>
            <a:r>
              <a:rPr lang="tr-TR" dirty="0">
                <a:latin typeface="Garamond" panose="02020404030301010803" pitchFamily="18" charset="0"/>
              </a:rPr>
              <a:t>Amaç</a:t>
            </a:r>
          </a:p>
          <a:p>
            <a:pPr>
              <a:buClr>
                <a:srgbClr val="FF0000"/>
              </a:buClr>
              <a:buFont typeface="Wingdings" panose="05000000000000000000" pitchFamily="2" charset="2"/>
              <a:buChar char="v"/>
            </a:pPr>
            <a:r>
              <a:rPr lang="tr-TR" dirty="0">
                <a:latin typeface="Garamond" panose="02020404030301010803" pitchFamily="18" charset="0"/>
              </a:rPr>
              <a:t>Tanımlar</a:t>
            </a:r>
          </a:p>
          <a:p>
            <a:pPr>
              <a:buClr>
                <a:srgbClr val="FF0000"/>
              </a:buClr>
              <a:buFont typeface="Wingdings" panose="05000000000000000000" pitchFamily="2" charset="2"/>
              <a:buChar char="v"/>
            </a:pPr>
            <a:r>
              <a:rPr lang="tr-TR" dirty="0">
                <a:latin typeface="Garamond" panose="02020404030301010803" pitchFamily="18" charset="0"/>
              </a:rPr>
              <a:t>Kuruluş işlemleri</a:t>
            </a:r>
          </a:p>
          <a:p>
            <a:pPr>
              <a:buClr>
                <a:srgbClr val="FF0000"/>
              </a:buClr>
              <a:buFont typeface="Wingdings" panose="05000000000000000000" pitchFamily="2" charset="2"/>
              <a:buChar char="v"/>
            </a:pPr>
            <a:r>
              <a:rPr lang="tr-TR" dirty="0">
                <a:latin typeface="Garamond" panose="02020404030301010803" pitchFamily="18" charset="0"/>
              </a:rPr>
              <a:t>Hizmet Kolları</a:t>
            </a:r>
          </a:p>
          <a:p>
            <a:pPr>
              <a:buClr>
                <a:srgbClr val="FF0000"/>
              </a:buClr>
              <a:buFont typeface="Wingdings" panose="05000000000000000000" pitchFamily="2" charset="2"/>
              <a:buChar char="v"/>
            </a:pPr>
            <a:r>
              <a:rPr lang="tr-TR" dirty="0">
                <a:latin typeface="Garamond" panose="02020404030301010803" pitchFamily="18" charset="0"/>
              </a:rPr>
              <a:t>Zorunlu Organlar</a:t>
            </a:r>
          </a:p>
          <a:p>
            <a:pPr>
              <a:buClr>
                <a:srgbClr val="FF0000"/>
              </a:buClr>
              <a:buFont typeface="Wingdings" panose="05000000000000000000" pitchFamily="2" charset="2"/>
              <a:buChar char="v"/>
            </a:pPr>
            <a:r>
              <a:rPr lang="tr-TR" dirty="0">
                <a:latin typeface="Garamond" panose="02020404030301010803" pitchFamily="18" charset="0"/>
              </a:rPr>
              <a:t>Üyelik</a:t>
            </a:r>
          </a:p>
          <a:p>
            <a:pPr>
              <a:buClr>
                <a:srgbClr val="FF0000"/>
              </a:buClr>
              <a:buFont typeface="Wingdings" panose="05000000000000000000" pitchFamily="2" charset="2"/>
              <a:buChar char="v"/>
            </a:pPr>
            <a:r>
              <a:rPr lang="tr-TR" dirty="0">
                <a:latin typeface="Garamond" panose="02020404030301010803" pitchFamily="18" charset="0"/>
              </a:rPr>
              <a:t>Yönetime Katılma</a:t>
            </a:r>
          </a:p>
          <a:p>
            <a:pPr>
              <a:buClr>
                <a:srgbClr val="FF0000"/>
              </a:buClr>
              <a:buFont typeface="Wingdings" panose="05000000000000000000" pitchFamily="2" charset="2"/>
              <a:buChar char="v"/>
            </a:pPr>
            <a:r>
              <a:rPr lang="tr-TR" dirty="0">
                <a:latin typeface="Garamond" panose="02020404030301010803" pitchFamily="18" charset="0"/>
              </a:rPr>
              <a:t>Toplu Sözleşme</a:t>
            </a:r>
          </a:p>
          <a:p>
            <a:pPr>
              <a:buClr>
                <a:srgbClr val="FF0000"/>
              </a:buClr>
              <a:buFont typeface="Wingdings" panose="05000000000000000000" pitchFamily="2" charset="2"/>
              <a:buChar char="v"/>
            </a:pPr>
            <a:r>
              <a:rPr lang="tr-TR" dirty="0">
                <a:latin typeface="Garamond" panose="02020404030301010803" pitchFamily="18" charset="0"/>
              </a:rPr>
              <a:t>İstatistikler</a:t>
            </a:r>
          </a:p>
          <a:p>
            <a:endParaRPr lang="tr-TR" dirty="0"/>
          </a:p>
        </p:txBody>
      </p:sp>
    </p:spTree>
    <p:extLst>
      <p:ext uri="{BB962C8B-B14F-4D97-AF65-F5344CB8AC3E}">
        <p14:creationId xmlns:p14="http://schemas.microsoft.com/office/powerpoint/2010/main" val="1051012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901B80-3D87-DE0F-518E-30A3B8A320BA}"/>
              </a:ext>
            </a:extLst>
          </p:cNvPr>
          <p:cNvSpPr>
            <a:spLocks noGrp="1"/>
          </p:cNvSpPr>
          <p:nvPr>
            <p:ph type="title"/>
          </p:nvPr>
        </p:nvSpPr>
        <p:spPr>
          <a:xfrm>
            <a:off x="1699064" y="454813"/>
            <a:ext cx="8793871" cy="651068"/>
          </a:xfrm>
        </p:spPr>
        <p:txBody>
          <a:bodyPr>
            <a:normAutofit/>
          </a:bodyPr>
          <a:lstStyle/>
          <a:p>
            <a:r>
              <a:rPr lang="tr-TR" sz="3200" b="1" dirty="0">
                <a:latin typeface="Garamond" panose="02020404030301010803" pitchFamily="18" charset="0"/>
              </a:rPr>
              <a:t>SENDİKA İŞYERİ TEMSİLCİLERİ</a:t>
            </a:r>
          </a:p>
        </p:txBody>
      </p:sp>
      <p:sp>
        <p:nvSpPr>
          <p:cNvPr id="3" name="İçerik Yer Tutucusu 2">
            <a:extLst>
              <a:ext uri="{FF2B5EF4-FFF2-40B4-BE49-F238E27FC236}">
                <a16:creationId xmlns:a16="http://schemas.microsoft.com/office/drawing/2014/main" id="{B0E29A32-40DE-569E-0830-38855A3D538C}"/>
              </a:ext>
            </a:extLst>
          </p:cNvPr>
          <p:cNvSpPr>
            <a:spLocks noGrp="1"/>
          </p:cNvSpPr>
          <p:nvPr>
            <p:ph idx="1"/>
          </p:nvPr>
        </p:nvSpPr>
        <p:spPr>
          <a:xfrm>
            <a:off x="783609" y="1474458"/>
            <a:ext cx="10926170" cy="4716153"/>
          </a:xfrm>
        </p:spPr>
        <p:txBody>
          <a:bodyPr/>
          <a:lstStyle/>
          <a:p>
            <a:pPr algn="just">
              <a:lnSpc>
                <a:spcPct val="107000"/>
              </a:lnSpc>
              <a:spcAft>
                <a:spcPts val="800"/>
              </a:spcAft>
              <a:buClr>
                <a:srgbClr val="FF0000"/>
              </a:buClr>
              <a:buFont typeface="Wingdings" panose="05000000000000000000" pitchFamily="2" charset="2"/>
              <a:buChar char="v"/>
            </a:pPr>
            <a:r>
              <a:rPr lang="tr-TR" sz="2800" dirty="0">
                <a:latin typeface="Garamond" panose="02020404030301010803" pitchFamily="18" charset="0"/>
                <a:ea typeface="Calibri" panose="020F0502020204030204" pitchFamily="34" charset="0"/>
                <a:cs typeface="Times New Roman" panose="02020603050405020304" pitchFamily="18" charset="0"/>
              </a:rPr>
              <a:t>Bir işyerinde en çok üye kaydetmiş sendikanın dışında faaliyette bulunan sendikalar da, bu Kanun kapsamına giren sendikal faaliyetlerin yürütülmesi açısından koordinasyon görevini yürütmek üzere o işyerinden </a:t>
            </a:r>
            <a:r>
              <a:rPr lang="tr-TR" sz="2800" b="1" dirty="0">
                <a:latin typeface="Garamond" panose="02020404030301010803" pitchFamily="18" charset="0"/>
                <a:ea typeface="Calibri" panose="020F0502020204030204" pitchFamily="34" charset="0"/>
                <a:cs typeface="Times New Roman" panose="02020603050405020304" pitchFamily="18" charset="0"/>
              </a:rPr>
              <a:t>sendika işyeri temsilcisi </a:t>
            </a:r>
            <a:r>
              <a:rPr lang="tr-TR" sz="2800" dirty="0">
                <a:latin typeface="Garamond" panose="02020404030301010803" pitchFamily="18" charset="0"/>
                <a:ea typeface="Calibri" panose="020F0502020204030204" pitchFamily="34" charset="0"/>
                <a:cs typeface="Times New Roman" panose="02020603050405020304" pitchFamily="18" charset="0"/>
              </a:rPr>
              <a:t>belirleyebilirler. </a:t>
            </a:r>
          </a:p>
          <a:p>
            <a:pPr algn="just">
              <a:lnSpc>
                <a:spcPct val="107000"/>
              </a:lnSpc>
              <a:spcAft>
                <a:spcPts val="800"/>
              </a:spcAft>
              <a:buClr>
                <a:srgbClr val="FF0000"/>
              </a:buClr>
              <a:buFont typeface="Wingdings" panose="05000000000000000000" pitchFamily="2" charset="2"/>
              <a:buChar char="v"/>
            </a:pPr>
            <a:r>
              <a:rPr lang="tr-TR" sz="2800" dirty="0">
                <a:latin typeface="Garamond" panose="02020404030301010803" pitchFamily="18" charset="0"/>
                <a:ea typeface="Calibri" panose="020F0502020204030204" pitchFamily="34" charset="0"/>
                <a:cs typeface="Times New Roman" panose="02020603050405020304" pitchFamily="18" charset="0"/>
              </a:rPr>
              <a:t>Kamu işvereni, yönetim ve hizmetin işleyişini engellemeyecek biçimde sendika temsilcilerine çalışma saatleri içinde ve dışında görevlerini yapabilmeleri için imkânlar ölçüsünde kolaylıklar sağlar.</a:t>
            </a:r>
            <a:endParaRPr lang="tr-TR" dirty="0"/>
          </a:p>
        </p:txBody>
      </p:sp>
    </p:spTree>
    <p:extLst>
      <p:ext uri="{BB962C8B-B14F-4D97-AF65-F5344CB8AC3E}">
        <p14:creationId xmlns:p14="http://schemas.microsoft.com/office/powerpoint/2010/main" val="1439787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04C121-DA35-4080-83DA-438209EE3141}"/>
              </a:ext>
            </a:extLst>
          </p:cNvPr>
          <p:cNvSpPr>
            <a:spLocks noGrp="1"/>
          </p:cNvSpPr>
          <p:nvPr>
            <p:ph type="title"/>
          </p:nvPr>
        </p:nvSpPr>
        <p:spPr/>
        <p:txBody>
          <a:bodyPr>
            <a:normAutofit/>
          </a:bodyPr>
          <a:lstStyle/>
          <a:p>
            <a:r>
              <a:rPr lang="tr-TR" sz="3200" b="1" dirty="0">
                <a:latin typeface="Garamond" panose="02020404030301010803" pitchFamily="18" charset="0"/>
              </a:rPr>
              <a:t>TOPLU SÖZLEŞME</a:t>
            </a:r>
          </a:p>
        </p:txBody>
      </p:sp>
      <p:sp>
        <p:nvSpPr>
          <p:cNvPr id="3" name="İçerik Yer Tutucusu 2">
            <a:extLst>
              <a:ext uri="{FF2B5EF4-FFF2-40B4-BE49-F238E27FC236}">
                <a16:creationId xmlns:a16="http://schemas.microsoft.com/office/drawing/2014/main" id="{0909D44A-C0DA-41B2-9196-0904E707B9BA}"/>
              </a:ext>
            </a:extLst>
          </p:cNvPr>
          <p:cNvSpPr>
            <a:spLocks noGrp="1"/>
          </p:cNvSpPr>
          <p:nvPr>
            <p:ph idx="1"/>
          </p:nvPr>
        </p:nvSpPr>
        <p:spPr/>
        <p:txBody>
          <a:bodyPr/>
          <a:lstStyle/>
          <a:p>
            <a:pPr marL="0" indent="0">
              <a:buNone/>
            </a:pPr>
            <a:endParaRPr lang="tr-TR" dirty="0"/>
          </a:p>
        </p:txBody>
      </p:sp>
      <p:sp>
        <p:nvSpPr>
          <p:cNvPr id="13" name="Metin kutusu 12">
            <a:extLst>
              <a:ext uri="{FF2B5EF4-FFF2-40B4-BE49-F238E27FC236}">
                <a16:creationId xmlns:a16="http://schemas.microsoft.com/office/drawing/2014/main" id="{620199FA-9CFB-4419-9524-530E6F7F6417}"/>
              </a:ext>
            </a:extLst>
          </p:cNvPr>
          <p:cNvSpPr txBox="1"/>
          <p:nvPr/>
        </p:nvSpPr>
        <p:spPr>
          <a:xfrm>
            <a:off x="-1" y="1681215"/>
            <a:ext cx="12191999" cy="4629644"/>
          </a:xfrm>
          <a:prstGeom prst="rect">
            <a:avLst/>
          </a:prstGeom>
          <a:solidFill>
            <a:srgbClr val="B40001"/>
          </a:solidFill>
        </p:spPr>
        <p:txBody>
          <a:bodyPr wrap="square" rtlCol="0">
            <a:spAutoFit/>
          </a:bodyPr>
          <a:lstStyle/>
          <a:p>
            <a:endParaRPr lang="tr-TR" dirty="0"/>
          </a:p>
        </p:txBody>
      </p:sp>
      <p:cxnSp>
        <p:nvCxnSpPr>
          <p:cNvPr id="14" name="Düz Bağlayıcı 13">
            <a:extLst>
              <a:ext uri="{FF2B5EF4-FFF2-40B4-BE49-F238E27FC236}">
                <a16:creationId xmlns:a16="http://schemas.microsoft.com/office/drawing/2014/main" id="{2B7A22B6-C2AD-4DE0-8CDB-1A9A9D781037}"/>
              </a:ext>
            </a:extLst>
          </p:cNvPr>
          <p:cNvCxnSpPr>
            <a:cxnSpLocks/>
          </p:cNvCxnSpPr>
          <p:nvPr/>
        </p:nvCxnSpPr>
        <p:spPr>
          <a:xfrm>
            <a:off x="3018773" y="1642013"/>
            <a:ext cx="24230" cy="466884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Düz Bağlayıcı 14">
            <a:extLst>
              <a:ext uri="{FF2B5EF4-FFF2-40B4-BE49-F238E27FC236}">
                <a16:creationId xmlns:a16="http://schemas.microsoft.com/office/drawing/2014/main" id="{44214010-DE78-4C81-A7B0-579CC98EFA96}"/>
              </a:ext>
            </a:extLst>
          </p:cNvPr>
          <p:cNvCxnSpPr>
            <a:cxnSpLocks/>
          </p:cNvCxnSpPr>
          <p:nvPr/>
        </p:nvCxnSpPr>
        <p:spPr>
          <a:xfrm>
            <a:off x="6204708" y="1642013"/>
            <a:ext cx="22136" cy="466884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Düz Bağlayıcı 15">
            <a:extLst>
              <a:ext uri="{FF2B5EF4-FFF2-40B4-BE49-F238E27FC236}">
                <a16:creationId xmlns:a16="http://schemas.microsoft.com/office/drawing/2014/main" id="{21A759AD-096C-4898-875E-C5DA9D2F4217}"/>
              </a:ext>
            </a:extLst>
          </p:cNvPr>
          <p:cNvCxnSpPr>
            <a:cxnSpLocks/>
          </p:cNvCxnSpPr>
          <p:nvPr/>
        </p:nvCxnSpPr>
        <p:spPr>
          <a:xfrm>
            <a:off x="9168542" y="1681215"/>
            <a:ext cx="20428" cy="462964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İçerik Yer Tutucusu 10">
            <a:extLst>
              <a:ext uri="{FF2B5EF4-FFF2-40B4-BE49-F238E27FC236}">
                <a16:creationId xmlns:a16="http://schemas.microsoft.com/office/drawing/2014/main" id="{586A51FF-3F11-4BCC-866A-6A27491867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1762" y="2077373"/>
            <a:ext cx="1700227" cy="1543001"/>
          </a:xfrm>
          <a:prstGeom prst="rect">
            <a:avLst/>
          </a:prstGeom>
        </p:spPr>
      </p:pic>
      <p:pic>
        <p:nvPicPr>
          <p:cNvPr id="18" name="Resim 17">
            <a:extLst>
              <a:ext uri="{FF2B5EF4-FFF2-40B4-BE49-F238E27FC236}">
                <a16:creationId xmlns:a16="http://schemas.microsoft.com/office/drawing/2014/main" id="{256366C8-4EA7-402A-A17F-847B771F25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1893" y="2136222"/>
            <a:ext cx="2015157" cy="1466812"/>
          </a:xfrm>
          <a:prstGeom prst="rect">
            <a:avLst/>
          </a:prstGeom>
        </p:spPr>
      </p:pic>
      <p:pic>
        <p:nvPicPr>
          <p:cNvPr id="19" name="Resim 18">
            <a:extLst>
              <a:ext uri="{FF2B5EF4-FFF2-40B4-BE49-F238E27FC236}">
                <a16:creationId xmlns:a16="http://schemas.microsoft.com/office/drawing/2014/main" id="{4C7FFE0D-DC58-4253-82E0-67E6CDBE386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4010" y="2202424"/>
            <a:ext cx="1934873" cy="1400610"/>
          </a:xfrm>
          <a:prstGeom prst="rect">
            <a:avLst/>
          </a:prstGeom>
          <a:solidFill>
            <a:srgbClr val="B40001"/>
          </a:solidFill>
        </p:spPr>
      </p:pic>
      <p:pic>
        <p:nvPicPr>
          <p:cNvPr id="20" name="Resim 19">
            <a:extLst>
              <a:ext uri="{FF2B5EF4-FFF2-40B4-BE49-F238E27FC236}">
                <a16:creationId xmlns:a16="http://schemas.microsoft.com/office/drawing/2014/main" id="{9559D45B-56EB-4526-83B2-79091252641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7429" y="1985845"/>
            <a:ext cx="2014029" cy="1819416"/>
          </a:xfrm>
          <a:prstGeom prst="rect">
            <a:avLst/>
          </a:prstGeom>
        </p:spPr>
      </p:pic>
      <p:sp>
        <p:nvSpPr>
          <p:cNvPr id="21" name="Metin kutusu 20">
            <a:extLst>
              <a:ext uri="{FF2B5EF4-FFF2-40B4-BE49-F238E27FC236}">
                <a16:creationId xmlns:a16="http://schemas.microsoft.com/office/drawing/2014/main" id="{46E12D8A-C427-4F8F-A0E7-D881D0DB5184}"/>
              </a:ext>
            </a:extLst>
          </p:cNvPr>
          <p:cNvSpPr txBox="1"/>
          <p:nvPr/>
        </p:nvSpPr>
        <p:spPr>
          <a:xfrm>
            <a:off x="988628" y="3764784"/>
            <a:ext cx="1478644" cy="1200329"/>
          </a:xfrm>
          <a:prstGeom prst="rect">
            <a:avLst/>
          </a:prstGeom>
          <a:noFill/>
        </p:spPr>
        <p:txBody>
          <a:bodyPr wrap="square" rtlCol="0">
            <a:spAutoFit/>
          </a:bodyPr>
          <a:lstStyle/>
          <a:p>
            <a:pPr algn="ctr"/>
            <a:r>
              <a:rPr lang="tr-TR" sz="2400" dirty="0">
                <a:solidFill>
                  <a:schemeClr val="bg1"/>
                </a:solidFill>
                <a:latin typeface="Garamond" panose="02020404030301010803" pitchFamily="18" charset="0"/>
              </a:rPr>
              <a:t>Üye Sayılarının Tespiti</a:t>
            </a:r>
          </a:p>
        </p:txBody>
      </p:sp>
      <p:sp>
        <p:nvSpPr>
          <p:cNvPr id="22" name="Metin kutusu 21">
            <a:extLst>
              <a:ext uri="{FF2B5EF4-FFF2-40B4-BE49-F238E27FC236}">
                <a16:creationId xmlns:a16="http://schemas.microsoft.com/office/drawing/2014/main" id="{5C4253E0-640F-4242-B166-B90C8D2A875B}"/>
              </a:ext>
            </a:extLst>
          </p:cNvPr>
          <p:cNvSpPr txBox="1"/>
          <p:nvPr/>
        </p:nvSpPr>
        <p:spPr>
          <a:xfrm>
            <a:off x="3765203" y="3679223"/>
            <a:ext cx="2002339" cy="1569660"/>
          </a:xfrm>
          <a:prstGeom prst="rect">
            <a:avLst/>
          </a:prstGeom>
          <a:noFill/>
        </p:spPr>
        <p:txBody>
          <a:bodyPr wrap="square" rtlCol="0">
            <a:spAutoFit/>
          </a:bodyPr>
          <a:lstStyle/>
          <a:p>
            <a:pPr algn="ctr"/>
            <a:r>
              <a:rPr lang="tr-TR" sz="2400" dirty="0">
                <a:solidFill>
                  <a:schemeClr val="bg1"/>
                </a:solidFill>
                <a:latin typeface="Garamond" panose="02020404030301010803" pitchFamily="18" charset="0"/>
              </a:rPr>
              <a:t>Toplu Sözleşmenin Tarafları ve İmza Yetkisi </a:t>
            </a:r>
          </a:p>
        </p:txBody>
      </p:sp>
      <p:sp>
        <p:nvSpPr>
          <p:cNvPr id="23" name="Metin kutusu 22">
            <a:extLst>
              <a:ext uri="{FF2B5EF4-FFF2-40B4-BE49-F238E27FC236}">
                <a16:creationId xmlns:a16="http://schemas.microsoft.com/office/drawing/2014/main" id="{8C66BD36-810D-49CB-B79D-3EB77354828E}"/>
              </a:ext>
            </a:extLst>
          </p:cNvPr>
          <p:cNvSpPr txBox="1"/>
          <p:nvPr/>
        </p:nvSpPr>
        <p:spPr>
          <a:xfrm>
            <a:off x="6845303" y="3679223"/>
            <a:ext cx="1704662" cy="1200329"/>
          </a:xfrm>
          <a:prstGeom prst="rect">
            <a:avLst/>
          </a:prstGeom>
          <a:noFill/>
        </p:spPr>
        <p:txBody>
          <a:bodyPr wrap="square" rtlCol="0">
            <a:spAutoFit/>
          </a:bodyPr>
          <a:lstStyle/>
          <a:p>
            <a:pPr algn="ctr"/>
            <a:r>
              <a:rPr lang="tr-TR" sz="2400" dirty="0">
                <a:solidFill>
                  <a:schemeClr val="bg1"/>
                </a:solidFill>
                <a:latin typeface="Garamond" panose="02020404030301010803" pitchFamily="18" charset="0"/>
              </a:rPr>
              <a:t>Toplu Sözleşme Görüşmeleri</a:t>
            </a:r>
          </a:p>
        </p:txBody>
      </p:sp>
      <p:sp>
        <p:nvSpPr>
          <p:cNvPr id="24" name="Metin kutusu 23">
            <a:extLst>
              <a:ext uri="{FF2B5EF4-FFF2-40B4-BE49-F238E27FC236}">
                <a16:creationId xmlns:a16="http://schemas.microsoft.com/office/drawing/2014/main" id="{5B647E4D-EA1C-41BC-BBD2-287BE638F781}"/>
              </a:ext>
            </a:extLst>
          </p:cNvPr>
          <p:cNvSpPr txBox="1"/>
          <p:nvPr/>
        </p:nvSpPr>
        <p:spPr>
          <a:xfrm>
            <a:off x="9785749" y="3696539"/>
            <a:ext cx="2057387" cy="1569660"/>
          </a:xfrm>
          <a:prstGeom prst="rect">
            <a:avLst/>
          </a:prstGeom>
          <a:noFill/>
        </p:spPr>
        <p:txBody>
          <a:bodyPr wrap="square" rtlCol="0">
            <a:spAutoFit/>
          </a:bodyPr>
          <a:lstStyle/>
          <a:p>
            <a:pPr algn="ctr"/>
            <a:r>
              <a:rPr lang="tr-TR" sz="2400" dirty="0">
                <a:solidFill>
                  <a:schemeClr val="bg1"/>
                </a:solidFill>
                <a:latin typeface="Garamond" panose="02020404030301010803" pitchFamily="18" charset="0"/>
              </a:rPr>
              <a:t>Toplu Sözleşme İmzalanması ve Uyuşmazlık Hali</a:t>
            </a:r>
          </a:p>
        </p:txBody>
      </p:sp>
    </p:spTree>
    <p:extLst>
      <p:ext uri="{BB962C8B-B14F-4D97-AF65-F5344CB8AC3E}">
        <p14:creationId xmlns:p14="http://schemas.microsoft.com/office/powerpoint/2010/main" val="246240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circle(in)">
                                      <p:cBhvr>
                                        <p:cTn id="19" dur="20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1000"/>
                                        <p:tgtEl>
                                          <p:spTgt spid="22"/>
                                        </p:tgtEl>
                                      </p:cBhvr>
                                    </p:animEffect>
                                    <p:anim calcmode="lin" valueType="num">
                                      <p:cBhvr>
                                        <p:cTn id="30" dur="1000" fill="hold"/>
                                        <p:tgtEl>
                                          <p:spTgt spid="22"/>
                                        </p:tgtEl>
                                        <p:attrNameLst>
                                          <p:attrName>ppt_x</p:attrName>
                                        </p:attrNameLst>
                                      </p:cBhvr>
                                      <p:tavLst>
                                        <p:tav tm="0">
                                          <p:val>
                                            <p:strVal val="#ppt_x"/>
                                          </p:val>
                                        </p:tav>
                                        <p:tav tm="100000">
                                          <p:val>
                                            <p:strVal val="#ppt_x"/>
                                          </p:val>
                                        </p:tav>
                                      </p:tavLst>
                                    </p:anim>
                                    <p:anim calcmode="lin" valueType="num">
                                      <p:cBhvr>
                                        <p:cTn id="3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circle(in)">
                                      <p:cBhvr>
                                        <p:cTn id="36" dur="20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1000"/>
                                        <p:tgtEl>
                                          <p:spTgt spid="23"/>
                                        </p:tgtEl>
                                      </p:cBhvr>
                                    </p:animEffect>
                                    <p:anim calcmode="lin" valueType="num">
                                      <p:cBhvr>
                                        <p:cTn id="47" dur="1000" fill="hold"/>
                                        <p:tgtEl>
                                          <p:spTgt spid="23"/>
                                        </p:tgtEl>
                                        <p:attrNameLst>
                                          <p:attrName>ppt_x</p:attrName>
                                        </p:attrNameLst>
                                      </p:cBhvr>
                                      <p:tavLst>
                                        <p:tav tm="0">
                                          <p:val>
                                            <p:strVal val="#ppt_x"/>
                                          </p:val>
                                        </p:tav>
                                        <p:tav tm="100000">
                                          <p:val>
                                            <p:strVal val="#ppt_x"/>
                                          </p:val>
                                        </p:tav>
                                      </p:tavLst>
                                    </p:anim>
                                    <p:anim calcmode="lin" valueType="num">
                                      <p:cBhvr>
                                        <p:cTn id="4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circle(in)">
                                      <p:cBhvr>
                                        <p:cTn id="53" dur="200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1000"/>
                                        <p:tgtEl>
                                          <p:spTgt spid="20"/>
                                        </p:tgtEl>
                                      </p:cBhvr>
                                    </p:animEffect>
                                    <p:anim calcmode="lin" valueType="num">
                                      <p:cBhvr>
                                        <p:cTn id="59" dur="1000" fill="hold"/>
                                        <p:tgtEl>
                                          <p:spTgt spid="20"/>
                                        </p:tgtEl>
                                        <p:attrNameLst>
                                          <p:attrName>ppt_x</p:attrName>
                                        </p:attrNameLst>
                                      </p:cBhvr>
                                      <p:tavLst>
                                        <p:tav tm="0">
                                          <p:val>
                                            <p:strVal val="#ppt_x"/>
                                          </p:val>
                                        </p:tav>
                                        <p:tav tm="100000">
                                          <p:val>
                                            <p:strVal val="#ppt_x"/>
                                          </p:val>
                                        </p:tav>
                                      </p:tavLst>
                                    </p:anim>
                                    <p:anim calcmode="lin" valueType="num">
                                      <p:cBhvr>
                                        <p:cTn id="60" dur="1000" fill="hold"/>
                                        <p:tgtEl>
                                          <p:spTgt spid="20"/>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1000"/>
                                        <p:tgtEl>
                                          <p:spTgt spid="24"/>
                                        </p:tgtEl>
                                      </p:cBhvr>
                                    </p:animEffect>
                                    <p:anim calcmode="lin" valueType="num">
                                      <p:cBhvr>
                                        <p:cTn id="64" dur="1000" fill="hold"/>
                                        <p:tgtEl>
                                          <p:spTgt spid="24"/>
                                        </p:tgtEl>
                                        <p:attrNameLst>
                                          <p:attrName>ppt_x</p:attrName>
                                        </p:attrNameLst>
                                      </p:cBhvr>
                                      <p:tavLst>
                                        <p:tav tm="0">
                                          <p:val>
                                            <p:strVal val="#ppt_x"/>
                                          </p:val>
                                        </p:tav>
                                        <p:tav tm="100000">
                                          <p:val>
                                            <p:strVal val="#ppt_x"/>
                                          </p:val>
                                        </p:tav>
                                      </p:tavLst>
                                    </p:anim>
                                    <p:anim calcmode="lin" valueType="num">
                                      <p:cBhvr>
                                        <p:cTn id="6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85DC64-C0F3-5B4E-9BD4-6C778DAB523C}"/>
              </a:ext>
            </a:extLst>
          </p:cNvPr>
          <p:cNvSpPr>
            <a:spLocks noGrp="1"/>
          </p:cNvSpPr>
          <p:nvPr>
            <p:ph type="title"/>
          </p:nvPr>
        </p:nvSpPr>
        <p:spPr>
          <a:xfrm>
            <a:off x="1699064" y="435513"/>
            <a:ext cx="8793871" cy="651068"/>
          </a:xfrm>
        </p:spPr>
        <p:txBody>
          <a:bodyPr>
            <a:normAutofit/>
          </a:bodyPr>
          <a:lstStyle/>
          <a:p>
            <a:r>
              <a:rPr lang="tr-TR" sz="3200" b="1" dirty="0">
                <a:latin typeface="Garamond" panose="02020404030301010803" pitchFamily="18" charset="0"/>
              </a:rPr>
              <a:t>TOPLU SÖZLEŞME</a:t>
            </a:r>
          </a:p>
        </p:txBody>
      </p:sp>
      <p:sp>
        <p:nvSpPr>
          <p:cNvPr id="3" name="İçerik Yer Tutucusu 2">
            <a:extLst>
              <a:ext uri="{FF2B5EF4-FFF2-40B4-BE49-F238E27FC236}">
                <a16:creationId xmlns:a16="http://schemas.microsoft.com/office/drawing/2014/main" id="{20D80285-F611-FFAF-3A76-16EC28C55EBB}"/>
              </a:ext>
            </a:extLst>
          </p:cNvPr>
          <p:cNvSpPr>
            <a:spLocks noGrp="1"/>
          </p:cNvSpPr>
          <p:nvPr>
            <p:ph idx="1"/>
          </p:nvPr>
        </p:nvSpPr>
        <p:spPr/>
        <p:txBody>
          <a:bodyPr>
            <a:normAutofit/>
          </a:bodyPr>
          <a:lstStyle/>
          <a:p>
            <a:pPr algn="just">
              <a:lnSpc>
                <a:spcPct val="107000"/>
              </a:lnSpc>
              <a:spcAft>
                <a:spcPts val="800"/>
              </a:spcAft>
              <a:buClr>
                <a:srgbClr val="FF0000"/>
              </a:buClr>
              <a:buFont typeface="Wingdings" panose="05000000000000000000" pitchFamily="2" charset="2"/>
              <a:buChar char="v"/>
            </a:pPr>
            <a:r>
              <a:rPr lang="tr-TR" dirty="0">
                <a:latin typeface="Garamond" panose="02020404030301010803" pitchFamily="18" charset="0"/>
                <a:ea typeface="Calibri" panose="020F0502020204030204" pitchFamily="34" charset="0"/>
                <a:cs typeface="Times New Roman" panose="02020603050405020304" pitchFamily="18" charset="0"/>
              </a:rPr>
              <a:t>Toplu sözleşme; kamu görevlilerinin </a:t>
            </a:r>
            <a:r>
              <a:rPr lang="tr-TR"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mali ve sosyal haklarını </a:t>
            </a:r>
            <a:r>
              <a:rPr lang="tr-TR" dirty="0">
                <a:latin typeface="Garamond" panose="02020404030301010803" pitchFamily="18" charset="0"/>
                <a:ea typeface="Calibri" panose="020F0502020204030204" pitchFamily="34" charset="0"/>
                <a:cs typeface="Times New Roman" panose="02020603050405020304" pitchFamily="18" charset="0"/>
              </a:rPr>
              <a:t>düzenleyen mevcut mevzuat hükümleri dikkate alınarak kamu görevlilerine uygulanacak </a:t>
            </a:r>
            <a:r>
              <a:rPr lang="tr-TR" u="sng" dirty="0">
                <a:latin typeface="Garamond" panose="02020404030301010803" pitchFamily="18" charset="0"/>
                <a:ea typeface="Calibri" panose="020F0502020204030204" pitchFamily="34" charset="0"/>
                <a:cs typeface="Times New Roman" panose="02020603050405020304" pitchFamily="18" charset="0"/>
              </a:rPr>
              <a:t>katsayı ve göstergeler,</a:t>
            </a:r>
            <a:r>
              <a:rPr lang="tr-TR" dirty="0">
                <a:latin typeface="Garamond" panose="02020404030301010803" pitchFamily="18" charset="0"/>
                <a:ea typeface="Calibri" panose="020F0502020204030204" pitchFamily="34" charset="0"/>
                <a:cs typeface="Times New Roman" panose="02020603050405020304" pitchFamily="18" charset="0"/>
              </a:rPr>
              <a:t> </a:t>
            </a:r>
            <a:r>
              <a:rPr lang="tr-TR" u="sng" dirty="0">
                <a:latin typeface="Garamond" panose="02020404030301010803" pitchFamily="18" charset="0"/>
                <a:ea typeface="Calibri" panose="020F0502020204030204" pitchFamily="34" charset="0"/>
                <a:cs typeface="Times New Roman" panose="02020603050405020304" pitchFamily="18" charset="0"/>
              </a:rPr>
              <a:t>aylık ve ücretler</a:t>
            </a:r>
            <a:r>
              <a:rPr lang="tr-TR" dirty="0">
                <a:latin typeface="Garamond" panose="02020404030301010803" pitchFamily="18" charset="0"/>
                <a:ea typeface="Calibri" panose="020F0502020204030204" pitchFamily="34" charset="0"/>
                <a:cs typeface="Times New Roman" panose="02020603050405020304" pitchFamily="18" charset="0"/>
              </a:rPr>
              <a:t>, </a:t>
            </a:r>
            <a:r>
              <a:rPr lang="tr-TR" u="sng" dirty="0">
                <a:latin typeface="Garamond" panose="02020404030301010803" pitchFamily="18" charset="0"/>
                <a:ea typeface="Calibri" panose="020F0502020204030204" pitchFamily="34" charset="0"/>
                <a:cs typeface="Times New Roman" panose="02020603050405020304" pitchFamily="18" charset="0"/>
              </a:rPr>
              <a:t>her türlü zam ve tazminatlar</a:t>
            </a:r>
            <a:r>
              <a:rPr lang="tr-TR" dirty="0">
                <a:latin typeface="Garamond" panose="02020404030301010803" pitchFamily="18" charset="0"/>
                <a:ea typeface="Calibri" panose="020F0502020204030204" pitchFamily="34" charset="0"/>
                <a:cs typeface="Times New Roman" panose="02020603050405020304" pitchFamily="18" charset="0"/>
              </a:rPr>
              <a:t>, </a:t>
            </a:r>
            <a:r>
              <a:rPr lang="tr-TR" u="sng" dirty="0">
                <a:latin typeface="Garamond" panose="02020404030301010803" pitchFamily="18" charset="0"/>
                <a:ea typeface="Calibri" panose="020F0502020204030204" pitchFamily="34" charset="0"/>
                <a:cs typeface="Times New Roman" panose="02020603050405020304" pitchFamily="18" charset="0"/>
              </a:rPr>
              <a:t>ek ödeme</a:t>
            </a:r>
            <a:r>
              <a:rPr lang="tr-TR" dirty="0">
                <a:latin typeface="Garamond" panose="02020404030301010803" pitchFamily="18" charset="0"/>
                <a:ea typeface="Calibri" panose="020F0502020204030204" pitchFamily="34" charset="0"/>
                <a:cs typeface="Times New Roman" panose="02020603050405020304" pitchFamily="18" charset="0"/>
              </a:rPr>
              <a:t>, </a:t>
            </a:r>
            <a:r>
              <a:rPr lang="tr-TR" u="sng" dirty="0">
                <a:latin typeface="Garamond" panose="02020404030301010803" pitchFamily="18" charset="0"/>
                <a:ea typeface="Calibri" panose="020F0502020204030204" pitchFamily="34" charset="0"/>
                <a:cs typeface="Times New Roman" panose="02020603050405020304" pitchFamily="18" charset="0"/>
              </a:rPr>
              <a:t>toplu sözleşme ikramiyesi</a:t>
            </a:r>
            <a:r>
              <a:rPr lang="tr-TR" dirty="0">
                <a:latin typeface="Garamond" panose="02020404030301010803" pitchFamily="18" charset="0"/>
                <a:ea typeface="Calibri" panose="020F0502020204030204" pitchFamily="34" charset="0"/>
                <a:cs typeface="Times New Roman" panose="02020603050405020304" pitchFamily="18" charset="0"/>
              </a:rPr>
              <a:t>, </a:t>
            </a:r>
            <a:r>
              <a:rPr lang="tr-TR" u="sng" dirty="0">
                <a:latin typeface="Garamond" panose="02020404030301010803" pitchFamily="18" charset="0"/>
                <a:ea typeface="Calibri" panose="020F0502020204030204" pitchFamily="34" charset="0"/>
                <a:cs typeface="Times New Roman" panose="02020603050405020304" pitchFamily="18" charset="0"/>
              </a:rPr>
              <a:t>fazla çalışma ücreti</a:t>
            </a:r>
            <a:r>
              <a:rPr lang="tr-TR" dirty="0">
                <a:latin typeface="Garamond" panose="02020404030301010803" pitchFamily="18" charset="0"/>
                <a:ea typeface="Calibri" panose="020F0502020204030204" pitchFamily="34" charset="0"/>
                <a:cs typeface="Times New Roman" panose="02020603050405020304" pitchFamily="18" charset="0"/>
              </a:rPr>
              <a:t>, </a:t>
            </a:r>
            <a:r>
              <a:rPr lang="tr-TR" u="sng" dirty="0">
                <a:latin typeface="Garamond" panose="02020404030301010803" pitchFamily="18" charset="0"/>
                <a:ea typeface="Calibri" panose="020F0502020204030204" pitchFamily="34" charset="0"/>
                <a:cs typeface="Times New Roman" panose="02020603050405020304" pitchFamily="18" charset="0"/>
              </a:rPr>
              <a:t>harcırah</a:t>
            </a:r>
            <a:r>
              <a:rPr lang="tr-TR" dirty="0">
                <a:latin typeface="Garamond" panose="02020404030301010803" pitchFamily="18" charset="0"/>
                <a:ea typeface="Calibri" panose="020F0502020204030204" pitchFamily="34" charset="0"/>
                <a:cs typeface="Times New Roman" panose="02020603050405020304" pitchFamily="18" charset="0"/>
              </a:rPr>
              <a:t>, </a:t>
            </a:r>
            <a:r>
              <a:rPr lang="tr-TR" u="sng" dirty="0">
                <a:latin typeface="Garamond" panose="02020404030301010803" pitchFamily="18" charset="0"/>
                <a:ea typeface="Calibri" panose="020F0502020204030204" pitchFamily="34" charset="0"/>
                <a:cs typeface="Times New Roman" panose="02020603050405020304" pitchFamily="18" charset="0"/>
              </a:rPr>
              <a:t>ikramiye</a:t>
            </a:r>
            <a:r>
              <a:rPr lang="tr-TR" dirty="0">
                <a:latin typeface="Garamond" panose="02020404030301010803" pitchFamily="18" charset="0"/>
                <a:ea typeface="Calibri" panose="020F0502020204030204" pitchFamily="34" charset="0"/>
                <a:cs typeface="Times New Roman" panose="02020603050405020304" pitchFamily="18" charset="0"/>
              </a:rPr>
              <a:t>, </a:t>
            </a:r>
            <a:r>
              <a:rPr lang="tr-TR" u="sng" dirty="0">
                <a:latin typeface="Garamond" panose="02020404030301010803" pitchFamily="18" charset="0"/>
                <a:ea typeface="Calibri" panose="020F0502020204030204" pitchFamily="34" charset="0"/>
                <a:cs typeface="Times New Roman" panose="02020603050405020304" pitchFamily="18" charset="0"/>
              </a:rPr>
              <a:t>doğum</a:t>
            </a:r>
            <a:r>
              <a:rPr lang="tr-TR" dirty="0">
                <a:latin typeface="Garamond" panose="02020404030301010803" pitchFamily="18" charset="0"/>
                <a:ea typeface="Calibri" panose="020F0502020204030204" pitchFamily="34" charset="0"/>
                <a:cs typeface="Times New Roman" panose="02020603050405020304" pitchFamily="18" charset="0"/>
              </a:rPr>
              <a:t>, </a:t>
            </a:r>
            <a:r>
              <a:rPr lang="tr-TR" u="sng" dirty="0">
                <a:latin typeface="Garamond" panose="02020404030301010803" pitchFamily="18" charset="0"/>
                <a:ea typeface="Calibri" panose="020F0502020204030204" pitchFamily="34" charset="0"/>
                <a:cs typeface="Times New Roman" panose="02020603050405020304" pitchFamily="18" charset="0"/>
              </a:rPr>
              <a:t>ölüm ve aile yardımı ödenekleri</a:t>
            </a:r>
            <a:r>
              <a:rPr lang="tr-TR" dirty="0">
                <a:latin typeface="Garamond" panose="02020404030301010803" pitchFamily="18" charset="0"/>
                <a:ea typeface="Calibri" panose="020F0502020204030204" pitchFamily="34" charset="0"/>
                <a:cs typeface="Times New Roman" panose="02020603050405020304" pitchFamily="18" charset="0"/>
              </a:rPr>
              <a:t>, </a:t>
            </a:r>
            <a:r>
              <a:rPr lang="tr-TR" u="sng" dirty="0">
                <a:latin typeface="Garamond" panose="02020404030301010803" pitchFamily="18" charset="0"/>
                <a:ea typeface="Calibri" panose="020F0502020204030204" pitchFamily="34" charset="0"/>
                <a:cs typeface="Times New Roman" panose="02020603050405020304" pitchFamily="18" charset="0"/>
              </a:rPr>
              <a:t>cenaze giderleri</a:t>
            </a:r>
            <a:r>
              <a:rPr lang="tr-TR" dirty="0">
                <a:latin typeface="Garamond" panose="02020404030301010803" pitchFamily="18" charset="0"/>
                <a:ea typeface="Calibri" panose="020F0502020204030204" pitchFamily="34" charset="0"/>
                <a:cs typeface="Times New Roman" panose="02020603050405020304" pitchFamily="18" charset="0"/>
              </a:rPr>
              <a:t>, </a:t>
            </a:r>
            <a:r>
              <a:rPr lang="tr-TR" u="sng" dirty="0">
                <a:latin typeface="Garamond" panose="02020404030301010803" pitchFamily="18" charset="0"/>
                <a:ea typeface="Calibri" panose="020F0502020204030204" pitchFamily="34" charset="0"/>
                <a:cs typeface="Times New Roman" panose="02020603050405020304" pitchFamily="18" charset="0"/>
              </a:rPr>
              <a:t>yiyecek ve giyecek yardımları </a:t>
            </a:r>
            <a:r>
              <a:rPr lang="tr-TR" dirty="0">
                <a:latin typeface="Garamond" panose="02020404030301010803" pitchFamily="18" charset="0"/>
                <a:ea typeface="Calibri" panose="020F0502020204030204" pitchFamily="34" charset="0"/>
                <a:cs typeface="Times New Roman" panose="02020603050405020304" pitchFamily="18" charset="0"/>
              </a:rPr>
              <a:t>ve </a:t>
            </a:r>
            <a:r>
              <a:rPr lang="tr-TR" u="sng" dirty="0">
                <a:latin typeface="Garamond" panose="02020404030301010803" pitchFamily="18" charset="0"/>
                <a:ea typeface="Calibri" panose="020F0502020204030204" pitchFamily="34" charset="0"/>
                <a:cs typeface="Times New Roman" panose="02020603050405020304" pitchFamily="18" charset="0"/>
              </a:rPr>
              <a:t>diğer mali ve sosyal hakları </a:t>
            </a:r>
            <a:r>
              <a:rPr lang="tr-TR" dirty="0">
                <a:latin typeface="Garamond" panose="02020404030301010803" pitchFamily="18" charset="0"/>
                <a:ea typeface="Calibri" panose="020F0502020204030204" pitchFamily="34" charset="0"/>
                <a:cs typeface="Times New Roman" panose="02020603050405020304" pitchFamily="18" charset="0"/>
              </a:rPr>
              <a:t>kapsar. </a:t>
            </a:r>
          </a:p>
          <a:p>
            <a:pPr marL="0" indent="0">
              <a:buNone/>
            </a:pPr>
            <a:endParaRPr lang="tr-TR" dirty="0"/>
          </a:p>
        </p:txBody>
      </p:sp>
    </p:spTree>
    <p:extLst>
      <p:ext uri="{BB962C8B-B14F-4D97-AF65-F5344CB8AC3E}">
        <p14:creationId xmlns:p14="http://schemas.microsoft.com/office/powerpoint/2010/main" val="642079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A93ED5-73C1-420C-B464-B9D6DF0FEAA9}"/>
              </a:ext>
            </a:extLst>
          </p:cNvPr>
          <p:cNvSpPr>
            <a:spLocks noGrp="1"/>
          </p:cNvSpPr>
          <p:nvPr>
            <p:ph type="title"/>
          </p:nvPr>
        </p:nvSpPr>
        <p:spPr/>
        <p:txBody>
          <a:bodyPr>
            <a:normAutofit/>
          </a:bodyPr>
          <a:lstStyle/>
          <a:p>
            <a:r>
              <a:rPr lang="tr-TR" sz="3200" b="1" dirty="0">
                <a:latin typeface="Garamond" panose="02020404030301010803" pitchFamily="18" charset="0"/>
              </a:rPr>
              <a:t>TOPLU SÖZLEŞME</a:t>
            </a:r>
          </a:p>
        </p:txBody>
      </p:sp>
      <p:sp>
        <p:nvSpPr>
          <p:cNvPr id="3" name="İçerik Yer Tutucusu 2">
            <a:extLst>
              <a:ext uri="{FF2B5EF4-FFF2-40B4-BE49-F238E27FC236}">
                <a16:creationId xmlns:a16="http://schemas.microsoft.com/office/drawing/2014/main" id="{B17263D5-C8E9-40F3-8DD6-D7789E58F5DB}"/>
              </a:ext>
            </a:extLst>
          </p:cNvPr>
          <p:cNvSpPr>
            <a:spLocks noGrp="1"/>
          </p:cNvSpPr>
          <p:nvPr>
            <p:ph idx="1"/>
          </p:nvPr>
        </p:nvSpPr>
        <p:spPr/>
        <p:txBody>
          <a:bodyPr/>
          <a:lstStyle/>
          <a:p>
            <a:pPr marL="0" indent="0">
              <a:buNone/>
            </a:pPr>
            <a:r>
              <a:rPr lang="tr-TR" dirty="0"/>
              <a:t>                 </a:t>
            </a:r>
          </a:p>
        </p:txBody>
      </p:sp>
      <p:sp>
        <p:nvSpPr>
          <p:cNvPr id="12" name="Metin kutusu 11">
            <a:extLst>
              <a:ext uri="{FF2B5EF4-FFF2-40B4-BE49-F238E27FC236}">
                <a16:creationId xmlns:a16="http://schemas.microsoft.com/office/drawing/2014/main" id="{14F91013-7EF4-4C1C-9381-783DCB1D7D9A}"/>
              </a:ext>
            </a:extLst>
          </p:cNvPr>
          <p:cNvSpPr txBox="1"/>
          <p:nvPr/>
        </p:nvSpPr>
        <p:spPr>
          <a:xfrm>
            <a:off x="2643784" y="1690602"/>
            <a:ext cx="7114952" cy="707886"/>
          </a:xfrm>
          <a:prstGeom prst="rect">
            <a:avLst/>
          </a:prstGeom>
          <a:noFill/>
        </p:spPr>
        <p:txBody>
          <a:bodyPr wrap="square" rtlCol="0">
            <a:spAutoFit/>
          </a:bodyPr>
          <a:lstStyle/>
          <a:p>
            <a:pPr marL="342900" indent="-342900" algn="just">
              <a:buFont typeface="Wingdings" panose="05000000000000000000" pitchFamily="2" charset="2"/>
              <a:buChar char="Ø"/>
            </a:pPr>
            <a:r>
              <a:rPr lang="tr-TR" sz="2000" dirty="0">
                <a:latin typeface="Garamond" panose="02020404030301010803" pitchFamily="18" charset="0"/>
              </a:rPr>
              <a:t>Her bir hizmet koluna ve kamu görevlilerinin geneline yönelik olan farklı bölümlerden oluşur.</a:t>
            </a:r>
            <a:endParaRPr lang="tr-TR" dirty="0"/>
          </a:p>
        </p:txBody>
      </p:sp>
      <p:sp>
        <p:nvSpPr>
          <p:cNvPr id="13" name="Metin kutusu 12">
            <a:extLst>
              <a:ext uri="{FF2B5EF4-FFF2-40B4-BE49-F238E27FC236}">
                <a16:creationId xmlns:a16="http://schemas.microsoft.com/office/drawing/2014/main" id="{C1623646-0DA3-463E-BADF-E6BEAE579B54}"/>
              </a:ext>
            </a:extLst>
          </p:cNvPr>
          <p:cNvSpPr txBox="1"/>
          <p:nvPr/>
        </p:nvSpPr>
        <p:spPr>
          <a:xfrm>
            <a:off x="2654336" y="2796898"/>
            <a:ext cx="7369682" cy="707886"/>
          </a:xfrm>
          <a:prstGeom prst="rect">
            <a:avLst/>
          </a:prstGeom>
          <a:noFill/>
        </p:spPr>
        <p:txBody>
          <a:bodyPr wrap="square" rtlCol="0">
            <a:spAutoFit/>
          </a:bodyPr>
          <a:lstStyle/>
          <a:p>
            <a:pPr marL="342900" indent="-342900">
              <a:buFont typeface="Wingdings" panose="05000000000000000000" pitchFamily="2" charset="2"/>
              <a:buChar char="Ø"/>
            </a:pPr>
            <a:r>
              <a:rPr lang="tr-TR" sz="2000" dirty="0">
                <a:latin typeface="Garamond" panose="02020404030301010803" pitchFamily="18" charset="0"/>
              </a:rPr>
              <a:t>Kamu görevlilerinin mali ve sosyal haklarına yönelik düzenlemeleri içerir.</a:t>
            </a:r>
          </a:p>
        </p:txBody>
      </p:sp>
      <p:sp>
        <p:nvSpPr>
          <p:cNvPr id="14" name="Metin kutusu 13">
            <a:extLst>
              <a:ext uri="{FF2B5EF4-FFF2-40B4-BE49-F238E27FC236}">
                <a16:creationId xmlns:a16="http://schemas.microsoft.com/office/drawing/2014/main" id="{5857EFE7-F646-4ACD-B75A-DC93C89AE2FC}"/>
              </a:ext>
            </a:extLst>
          </p:cNvPr>
          <p:cNvSpPr txBox="1"/>
          <p:nvPr/>
        </p:nvSpPr>
        <p:spPr>
          <a:xfrm>
            <a:off x="2654336" y="3811673"/>
            <a:ext cx="7165178" cy="1015663"/>
          </a:xfrm>
          <a:prstGeom prst="rect">
            <a:avLst/>
          </a:prstGeom>
          <a:noFill/>
        </p:spPr>
        <p:txBody>
          <a:bodyPr wrap="square" rtlCol="0">
            <a:spAutoFit/>
          </a:bodyPr>
          <a:lstStyle/>
          <a:p>
            <a:pPr marL="342900" indent="-342900" algn="just">
              <a:buFont typeface="Wingdings" panose="05000000000000000000" pitchFamily="2" charset="2"/>
              <a:buChar char="Ø"/>
            </a:pPr>
            <a:r>
              <a:rPr lang="tr-TR" sz="2000" dirty="0">
                <a:latin typeface="Garamond" panose="02020404030301010803" pitchFamily="18" charset="0"/>
              </a:rPr>
              <a:t>Toplu sözleşme ikramiyesi hariç olmak üzere toplu sözleşme hükümlerinin uygulanmasında sendika üyesi olan ve sendika üyesi olmayan kamu görevlileri arasında ayrım yapılamaz</a:t>
            </a:r>
            <a:r>
              <a:rPr lang="tr-TR" dirty="0">
                <a:latin typeface="Garamond" panose="02020404030301010803" pitchFamily="18" charset="0"/>
              </a:rPr>
              <a:t>. </a:t>
            </a:r>
          </a:p>
        </p:txBody>
      </p:sp>
      <p:sp>
        <p:nvSpPr>
          <p:cNvPr id="15" name="Metin kutusu 14">
            <a:extLst>
              <a:ext uri="{FF2B5EF4-FFF2-40B4-BE49-F238E27FC236}">
                <a16:creationId xmlns:a16="http://schemas.microsoft.com/office/drawing/2014/main" id="{2F3BD8DF-74FB-4C12-A933-AB483E539488}"/>
              </a:ext>
            </a:extLst>
          </p:cNvPr>
          <p:cNvSpPr txBox="1"/>
          <p:nvPr/>
        </p:nvSpPr>
        <p:spPr>
          <a:xfrm>
            <a:off x="2654336" y="5114600"/>
            <a:ext cx="2769826" cy="400110"/>
          </a:xfrm>
          <a:prstGeom prst="rect">
            <a:avLst/>
          </a:prstGeom>
          <a:noFill/>
        </p:spPr>
        <p:txBody>
          <a:bodyPr wrap="square" rtlCol="0">
            <a:spAutoFit/>
          </a:bodyPr>
          <a:lstStyle/>
          <a:p>
            <a:pPr marL="342900" indent="-342900">
              <a:buFont typeface="Wingdings" panose="05000000000000000000" pitchFamily="2" charset="2"/>
              <a:buChar char="Ø"/>
            </a:pPr>
            <a:r>
              <a:rPr lang="tr-TR" sz="2000" dirty="0">
                <a:latin typeface="Garamond" panose="02020404030301010803" pitchFamily="18" charset="0"/>
              </a:rPr>
              <a:t>İki mali yıl geçerlidir.</a:t>
            </a:r>
          </a:p>
        </p:txBody>
      </p:sp>
      <p:pic>
        <p:nvPicPr>
          <p:cNvPr id="16" name="İçerik Yer Tutucusu 17">
            <a:extLst>
              <a:ext uri="{FF2B5EF4-FFF2-40B4-BE49-F238E27FC236}">
                <a16:creationId xmlns:a16="http://schemas.microsoft.com/office/drawing/2014/main" id="{1D67F575-DE74-41B8-BBA1-327394F11C9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21064"/>
          <a:stretch/>
        </p:blipFill>
        <p:spPr>
          <a:xfrm>
            <a:off x="1273166" y="1370476"/>
            <a:ext cx="1439878" cy="1019870"/>
          </a:xfrm>
          <a:prstGeom prst="rect">
            <a:avLst/>
          </a:prstGeom>
        </p:spPr>
      </p:pic>
      <p:pic>
        <p:nvPicPr>
          <p:cNvPr id="17" name="Resim 16">
            <a:extLst>
              <a:ext uri="{FF2B5EF4-FFF2-40B4-BE49-F238E27FC236}">
                <a16:creationId xmlns:a16="http://schemas.microsoft.com/office/drawing/2014/main" id="{E4D51B4A-A832-4B6B-89EC-180DA740B66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2291"/>
          <a:stretch/>
        </p:blipFill>
        <p:spPr>
          <a:xfrm>
            <a:off x="1479368" y="2566872"/>
            <a:ext cx="1023871" cy="822775"/>
          </a:xfrm>
          <a:prstGeom prst="rect">
            <a:avLst/>
          </a:prstGeom>
        </p:spPr>
      </p:pic>
      <p:pic>
        <p:nvPicPr>
          <p:cNvPr id="18" name="Resim 17">
            <a:extLst>
              <a:ext uri="{FF2B5EF4-FFF2-40B4-BE49-F238E27FC236}">
                <a16:creationId xmlns:a16="http://schemas.microsoft.com/office/drawing/2014/main" id="{66D6419E-C41C-4628-B6B8-17783B93476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7313"/>
          <a:stretch/>
        </p:blipFill>
        <p:spPr>
          <a:xfrm>
            <a:off x="1479368" y="3524409"/>
            <a:ext cx="1244990" cy="1238302"/>
          </a:xfrm>
          <a:prstGeom prst="rect">
            <a:avLst/>
          </a:prstGeom>
        </p:spPr>
      </p:pic>
      <p:pic>
        <p:nvPicPr>
          <p:cNvPr id="19" name="Resim 18">
            <a:extLst>
              <a:ext uri="{FF2B5EF4-FFF2-40B4-BE49-F238E27FC236}">
                <a16:creationId xmlns:a16="http://schemas.microsoft.com/office/drawing/2014/main" id="{69430CC9-AA60-4812-A835-BD71B6B365B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14194"/>
          <a:stretch/>
        </p:blipFill>
        <p:spPr>
          <a:xfrm>
            <a:off x="1504690" y="4897473"/>
            <a:ext cx="1164416" cy="871498"/>
          </a:xfrm>
          <a:prstGeom prst="rect">
            <a:avLst/>
          </a:prstGeom>
        </p:spPr>
      </p:pic>
    </p:spTree>
    <p:extLst>
      <p:ext uri="{BB962C8B-B14F-4D97-AF65-F5344CB8AC3E}">
        <p14:creationId xmlns:p14="http://schemas.microsoft.com/office/powerpoint/2010/main" val="304518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anim calcmode="lin" valueType="num">
                                      <p:cBhvr>
                                        <p:cTn id="32" dur="1000" fill="hold"/>
                                        <p:tgtEl>
                                          <p:spTgt spid="18"/>
                                        </p:tgtEl>
                                        <p:attrNameLst>
                                          <p:attrName>ppt_x</p:attrName>
                                        </p:attrNameLst>
                                      </p:cBhvr>
                                      <p:tavLst>
                                        <p:tav tm="0">
                                          <p:val>
                                            <p:strVal val="#ppt_x"/>
                                          </p:val>
                                        </p:tav>
                                        <p:tav tm="100000">
                                          <p:val>
                                            <p:strVal val="#ppt_x"/>
                                          </p:val>
                                        </p:tav>
                                      </p:tavLst>
                                    </p:anim>
                                    <p:anim calcmode="lin" valueType="num">
                                      <p:cBhvr>
                                        <p:cTn id="33" dur="1000" fill="hold"/>
                                        <p:tgtEl>
                                          <p:spTgt spid="1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527C94-4C48-4376-927B-B4B5E96F35F9}"/>
              </a:ext>
            </a:extLst>
          </p:cNvPr>
          <p:cNvSpPr>
            <a:spLocks noGrp="1"/>
          </p:cNvSpPr>
          <p:nvPr>
            <p:ph type="title"/>
          </p:nvPr>
        </p:nvSpPr>
        <p:spPr>
          <a:xfrm>
            <a:off x="1699064" y="392143"/>
            <a:ext cx="8793871" cy="651068"/>
          </a:xfrm>
        </p:spPr>
        <p:txBody>
          <a:bodyPr>
            <a:normAutofit/>
          </a:bodyPr>
          <a:lstStyle/>
          <a:p>
            <a:r>
              <a:rPr lang="tr-TR" sz="3200" b="1" dirty="0">
                <a:latin typeface="Garamond" panose="02020404030301010803" pitchFamily="18" charset="0"/>
              </a:rPr>
              <a:t>Üye Sayılarının Tespiti</a:t>
            </a:r>
          </a:p>
        </p:txBody>
      </p:sp>
      <p:cxnSp>
        <p:nvCxnSpPr>
          <p:cNvPr id="15" name="Düz Bağlayıcı 14">
            <a:extLst>
              <a:ext uri="{FF2B5EF4-FFF2-40B4-BE49-F238E27FC236}">
                <a16:creationId xmlns:a16="http://schemas.microsoft.com/office/drawing/2014/main" id="{4C41CBB6-73E1-4799-BDD1-04E87E135B79}"/>
              </a:ext>
            </a:extLst>
          </p:cNvPr>
          <p:cNvCxnSpPr>
            <a:cxnSpLocks/>
          </p:cNvCxnSpPr>
          <p:nvPr/>
        </p:nvCxnSpPr>
        <p:spPr>
          <a:xfrm flipV="1">
            <a:off x="2413384" y="5759233"/>
            <a:ext cx="7795328" cy="3893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6" name="Akış Çizelgesi: Bağlayıcı 15">
            <a:extLst>
              <a:ext uri="{FF2B5EF4-FFF2-40B4-BE49-F238E27FC236}">
                <a16:creationId xmlns:a16="http://schemas.microsoft.com/office/drawing/2014/main" id="{20E70457-D39F-4B1B-819A-E8EE73E13F8D}"/>
              </a:ext>
            </a:extLst>
          </p:cNvPr>
          <p:cNvSpPr/>
          <p:nvPr/>
        </p:nvSpPr>
        <p:spPr>
          <a:xfrm>
            <a:off x="10050959" y="5644527"/>
            <a:ext cx="2520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21" name="Metin kutusu 20">
            <a:extLst>
              <a:ext uri="{FF2B5EF4-FFF2-40B4-BE49-F238E27FC236}">
                <a16:creationId xmlns:a16="http://schemas.microsoft.com/office/drawing/2014/main" id="{FA1DDB62-42E2-4249-9199-0223F92C71DB}"/>
              </a:ext>
            </a:extLst>
          </p:cNvPr>
          <p:cNvSpPr txBox="1"/>
          <p:nvPr/>
        </p:nvSpPr>
        <p:spPr>
          <a:xfrm>
            <a:off x="396928" y="4602517"/>
            <a:ext cx="1876916"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Toplu Sözleşme Görüşmeleri</a:t>
            </a:r>
          </a:p>
        </p:txBody>
      </p:sp>
      <p:sp>
        <p:nvSpPr>
          <p:cNvPr id="23" name="Metin kutusu 22">
            <a:extLst>
              <a:ext uri="{FF2B5EF4-FFF2-40B4-BE49-F238E27FC236}">
                <a16:creationId xmlns:a16="http://schemas.microsoft.com/office/drawing/2014/main" id="{4FB1E5DB-E3CE-4B68-BCEE-3F15373D32FA}"/>
              </a:ext>
            </a:extLst>
          </p:cNvPr>
          <p:cNvSpPr txBox="1"/>
          <p:nvPr/>
        </p:nvSpPr>
        <p:spPr>
          <a:xfrm>
            <a:off x="9687496" y="5244417"/>
            <a:ext cx="1230926" cy="400110"/>
          </a:xfrm>
          <a:prstGeom prst="rect">
            <a:avLst/>
          </a:prstGeom>
          <a:noFill/>
        </p:spPr>
        <p:txBody>
          <a:bodyPr wrap="square" rtlCol="0">
            <a:spAutoFit/>
          </a:bodyPr>
          <a:lstStyle/>
          <a:p>
            <a:r>
              <a:rPr lang="tr-TR" sz="2000" dirty="0">
                <a:solidFill>
                  <a:schemeClr val="bg1"/>
                </a:solidFill>
                <a:latin typeface="Garamond" panose="02020404030301010803" pitchFamily="18" charset="0"/>
              </a:rPr>
              <a:t>KGHK</a:t>
            </a:r>
          </a:p>
        </p:txBody>
      </p:sp>
      <p:sp>
        <p:nvSpPr>
          <p:cNvPr id="24" name="Dikdörtgen 23">
            <a:extLst>
              <a:ext uri="{FF2B5EF4-FFF2-40B4-BE49-F238E27FC236}">
                <a16:creationId xmlns:a16="http://schemas.microsoft.com/office/drawing/2014/main" id="{39A32F5C-E0A5-46CA-9638-C9FAC848F9F3}"/>
              </a:ext>
            </a:extLst>
          </p:cNvPr>
          <p:cNvSpPr/>
          <p:nvPr/>
        </p:nvSpPr>
        <p:spPr>
          <a:xfrm>
            <a:off x="1051863" y="1482562"/>
            <a:ext cx="10177397" cy="1275157"/>
          </a:xfrm>
          <a:prstGeom prst="rect">
            <a:avLst/>
          </a:prstGeom>
        </p:spPr>
        <p:txBody>
          <a:bodyPr wrap="square">
            <a:spAutoFit/>
          </a:bodyPr>
          <a:lstStyle/>
          <a:p>
            <a:pPr algn="just">
              <a:lnSpc>
                <a:spcPct val="107000"/>
              </a:lnSpc>
              <a:spcAft>
                <a:spcPts val="800"/>
              </a:spcAft>
              <a:buClr>
                <a:srgbClr val="FF0000"/>
              </a:buClr>
            </a:pPr>
            <a:endParaRPr lang="tr-TR" sz="2000" dirty="0">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buClr>
                <a:srgbClr val="FF0000"/>
              </a:buClr>
            </a:pPr>
            <a:endParaRPr lang="tr-TR" sz="2000" dirty="0">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buClr>
                <a:srgbClr val="FF0000"/>
              </a:buClr>
            </a:pPr>
            <a:endParaRPr lang="tr-TR" sz="2000" dirty="0">
              <a:latin typeface="Garamond" panose="02020404030301010803" pitchFamily="18" charset="0"/>
              <a:ea typeface="Calibri" panose="020F0502020204030204" pitchFamily="34" charset="0"/>
              <a:cs typeface="Times New Roman" panose="02020603050405020304" pitchFamily="18" charset="0"/>
            </a:endParaRPr>
          </a:p>
        </p:txBody>
      </p:sp>
      <p:cxnSp>
        <p:nvCxnSpPr>
          <p:cNvPr id="37" name="Düz Bağlayıcı 36">
            <a:extLst>
              <a:ext uri="{FF2B5EF4-FFF2-40B4-BE49-F238E27FC236}">
                <a16:creationId xmlns:a16="http://schemas.microsoft.com/office/drawing/2014/main" id="{5BB0AB10-1B4B-44C5-89FE-C143797C5E29}"/>
              </a:ext>
            </a:extLst>
          </p:cNvPr>
          <p:cNvCxnSpPr>
            <a:cxnSpLocks/>
          </p:cNvCxnSpPr>
          <p:nvPr/>
        </p:nvCxnSpPr>
        <p:spPr>
          <a:xfrm>
            <a:off x="2407319" y="5358915"/>
            <a:ext cx="7545599" cy="17958"/>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8" name="Akış Çizelgesi: Bağlayıcı 37">
            <a:extLst>
              <a:ext uri="{FF2B5EF4-FFF2-40B4-BE49-F238E27FC236}">
                <a16:creationId xmlns:a16="http://schemas.microsoft.com/office/drawing/2014/main" id="{C5952A90-BB21-4DE7-B622-B34C9DA269EC}"/>
              </a:ext>
            </a:extLst>
          </p:cNvPr>
          <p:cNvSpPr/>
          <p:nvPr/>
        </p:nvSpPr>
        <p:spPr>
          <a:xfrm>
            <a:off x="9663118" y="5245223"/>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42" name="Metin kutusu 41">
            <a:extLst>
              <a:ext uri="{FF2B5EF4-FFF2-40B4-BE49-F238E27FC236}">
                <a16:creationId xmlns:a16="http://schemas.microsoft.com/office/drawing/2014/main" id="{17314108-8D31-4BF0-9B49-F9BC3CC930D2}"/>
              </a:ext>
            </a:extLst>
          </p:cNvPr>
          <p:cNvSpPr txBox="1"/>
          <p:nvPr/>
        </p:nvSpPr>
        <p:spPr>
          <a:xfrm>
            <a:off x="3547422" y="4640113"/>
            <a:ext cx="3301238"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Temsilcilerin Bakanlığımıza Bildirilmesi</a:t>
            </a:r>
          </a:p>
        </p:txBody>
      </p:sp>
      <p:sp>
        <p:nvSpPr>
          <p:cNvPr id="45" name="Metin kutusu 44">
            <a:extLst>
              <a:ext uri="{FF2B5EF4-FFF2-40B4-BE49-F238E27FC236}">
                <a16:creationId xmlns:a16="http://schemas.microsoft.com/office/drawing/2014/main" id="{118E30D1-F87C-4B9F-99FB-ECDEF081B21C}"/>
              </a:ext>
            </a:extLst>
          </p:cNvPr>
          <p:cNvSpPr txBox="1"/>
          <p:nvPr/>
        </p:nvSpPr>
        <p:spPr>
          <a:xfrm>
            <a:off x="9245135" y="4796542"/>
            <a:ext cx="1415565" cy="400110"/>
          </a:xfrm>
          <a:prstGeom prst="rect">
            <a:avLst/>
          </a:prstGeom>
          <a:noFill/>
        </p:spPr>
        <p:txBody>
          <a:bodyPr wrap="square" rtlCol="0">
            <a:spAutoFit/>
          </a:bodyPr>
          <a:lstStyle/>
          <a:p>
            <a:r>
              <a:rPr lang="tr-TR" sz="2000" dirty="0">
                <a:solidFill>
                  <a:schemeClr val="bg1"/>
                </a:solidFill>
                <a:latin typeface="Garamond" panose="02020404030301010803" pitchFamily="18" charset="0"/>
              </a:rPr>
              <a:t>KGHK</a:t>
            </a:r>
          </a:p>
        </p:txBody>
      </p:sp>
      <p:sp>
        <p:nvSpPr>
          <p:cNvPr id="4" name="Metin kutusu 3">
            <a:extLst>
              <a:ext uri="{FF2B5EF4-FFF2-40B4-BE49-F238E27FC236}">
                <a16:creationId xmlns:a16="http://schemas.microsoft.com/office/drawing/2014/main" id="{56E175D6-9DE8-42DD-F8D0-2AA7711FF03C}"/>
              </a:ext>
            </a:extLst>
          </p:cNvPr>
          <p:cNvSpPr txBox="1"/>
          <p:nvPr/>
        </p:nvSpPr>
        <p:spPr>
          <a:xfrm>
            <a:off x="569437" y="1392617"/>
            <a:ext cx="11483222" cy="4444230"/>
          </a:xfrm>
          <a:prstGeom prst="rect">
            <a:avLst/>
          </a:prstGeom>
          <a:noFill/>
        </p:spPr>
        <p:txBody>
          <a:bodyPr wrap="square">
            <a:spAutoFit/>
          </a:bodyPr>
          <a:lstStyle/>
          <a:p>
            <a:pPr algn="just">
              <a:lnSpc>
                <a:spcPct val="107000"/>
              </a:lnSpc>
              <a:spcAft>
                <a:spcPts val="800"/>
              </a:spcAft>
              <a:buClr>
                <a:srgbClr val="FF0000"/>
              </a:buClr>
              <a:buFont typeface="Wingdings" panose="05000000000000000000" pitchFamily="2" charset="2"/>
              <a:buChar char="v"/>
            </a:pPr>
            <a:r>
              <a:rPr lang="tr-TR" sz="2000" dirty="0">
                <a:latin typeface="Garamond" panose="02020404030301010803" pitchFamily="18" charset="0"/>
              </a:rPr>
              <a:t>4688 sayılı Kanunun </a:t>
            </a:r>
            <a:r>
              <a:rPr lang="tr-TR" sz="2000" b="1" u="sng" dirty="0">
                <a:latin typeface="Garamond" panose="02020404030301010803" pitchFamily="18" charset="0"/>
              </a:rPr>
              <a:t>30. maddesinde </a:t>
            </a:r>
            <a:r>
              <a:rPr lang="tr-TR" sz="2000" dirty="0">
                <a:latin typeface="Garamond" panose="02020404030301010803" pitchFamily="18" charset="0"/>
              </a:rPr>
              <a:t>düzenlenmiştir.</a:t>
            </a:r>
            <a:endParaRPr lang="tr-TR" sz="2000" dirty="0">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buClr>
                <a:srgbClr val="FF0000"/>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Kanunda yetki verilen kişiler tarafından üye sayılarının tespitine ilişkin yapılacak toplantıda hazırlanan tutanak, toplantıya katılan taraflarca imzalanır ve imzalı tutanak, kamu işvereni ve sendikalarca </a:t>
            </a:r>
            <a:r>
              <a:rPr lang="tr-TR" sz="2000" b="1" dirty="0">
                <a:latin typeface="Garamond" panose="02020404030301010803" pitchFamily="18" charset="0"/>
                <a:ea typeface="Calibri" panose="020F0502020204030204" pitchFamily="34" charset="0"/>
                <a:cs typeface="Times New Roman" panose="02020603050405020304" pitchFamily="18" charset="0"/>
              </a:rPr>
              <a:t>mayıs ayının son iş gününe kadar </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Çalışma ve Sosyal Güvenlik Bakanlığına </a:t>
            </a:r>
            <a:r>
              <a:rPr lang="tr-TR" sz="2000" dirty="0">
                <a:latin typeface="Garamond" panose="02020404030301010803" pitchFamily="18" charset="0"/>
                <a:ea typeface="Calibri" panose="020F0502020204030204" pitchFamily="34" charset="0"/>
                <a:cs typeface="Times New Roman" panose="02020603050405020304" pitchFamily="18" charset="0"/>
              </a:rPr>
              <a:t>gönderilir.</a:t>
            </a:r>
          </a:p>
          <a:p>
            <a:pPr algn="just">
              <a:lnSpc>
                <a:spcPct val="107000"/>
              </a:lnSpc>
              <a:spcAft>
                <a:spcPts val="800"/>
              </a:spcAft>
              <a:buClr>
                <a:srgbClr val="FF0000"/>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Kurumların taşra teşkilatlarında düzenlenen tutanaklar kurum merkezinde tek tutanak haline getirilmek üzere 15 Mayıs tarihini takip eden iki iş günü içerisinde </a:t>
            </a:r>
            <a:r>
              <a:rPr lang="tr-TR" sz="2000" b="1" u="sng" dirty="0">
                <a:latin typeface="Garamond" panose="02020404030301010803" pitchFamily="18" charset="0"/>
                <a:ea typeface="Calibri" panose="020F0502020204030204" pitchFamily="34" charset="0"/>
                <a:cs typeface="Times New Roman" panose="02020603050405020304" pitchFamily="18" charset="0"/>
              </a:rPr>
              <a:t>kurum merkezine </a:t>
            </a:r>
            <a:r>
              <a:rPr lang="tr-TR" sz="2000" dirty="0">
                <a:latin typeface="Garamond" panose="02020404030301010803" pitchFamily="18" charset="0"/>
                <a:ea typeface="Calibri" panose="020F0502020204030204" pitchFamily="34" charset="0"/>
                <a:cs typeface="Times New Roman" panose="02020603050405020304" pitchFamily="18" charset="0"/>
              </a:rPr>
              <a:t>gönderilir. </a:t>
            </a:r>
          </a:p>
          <a:p>
            <a:pPr algn="just">
              <a:lnSpc>
                <a:spcPct val="107000"/>
              </a:lnSpc>
              <a:spcAft>
                <a:spcPts val="800"/>
              </a:spcAft>
              <a:buClr>
                <a:srgbClr val="FF0000"/>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Bakanlık, bu tutanakları esas alarak her yıl </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15 Mayıs</a:t>
            </a:r>
            <a:r>
              <a:rPr lang="tr-TR" sz="20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 </a:t>
            </a:r>
            <a:r>
              <a:rPr lang="tr-TR" sz="2000" dirty="0">
                <a:latin typeface="Garamond" panose="02020404030301010803" pitchFamily="18" charset="0"/>
                <a:ea typeface="Calibri" panose="020F0502020204030204" pitchFamily="34" charset="0"/>
                <a:cs typeface="Times New Roman" panose="02020603050405020304" pitchFamily="18" charset="0"/>
              </a:rPr>
              <a:t>tarihi itibarıyla hizmet kollarındaki bütün kamu görevlileri sayısı ile hizmet kolundaki sendikaların üye sayılarını tespit eder. Buna göre kamu görevlileri sendikaları ile konfederasyonların toplam üye sayısını belirler ve istatistiksel sonuçlar </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her yıl Temmuz ayının ilk haftasında</a:t>
            </a:r>
            <a:r>
              <a:rPr lang="tr-TR" sz="20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 </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Resmî </a:t>
            </a:r>
            <a:r>
              <a:rPr lang="tr-TR" sz="2000" b="1" dirty="0" err="1">
                <a:solidFill>
                  <a:srgbClr val="FF0000"/>
                </a:solidFill>
                <a:latin typeface="Garamond" panose="02020404030301010803" pitchFamily="18" charset="0"/>
                <a:ea typeface="Calibri" panose="020F0502020204030204" pitchFamily="34" charset="0"/>
                <a:cs typeface="Times New Roman" panose="02020603050405020304" pitchFamily="18" charset="0"/>
              </a:rPr>
              <a:t>Gazete’de</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 </a:t>
            </a:r>
            <a:r>
              <a:rPr lang="tr-TR" sz="2000" dirty="0">
                <a:latin typeface="Garamond" panose="02020404030301010803" pitchFamily="18" charset="0"/>
                <a:ea typeface="Calibri" panose="020F0502020204030204" pitchFamily="34" charset="0"/>
                <a:cs typeface="Times New Roman" panose="02020603050405020304" pitchFamily="18" charset="0"/>
              </a:rPr>
              <a:t>yayımlanır.</a:t>
            </a:r>
          </a:p>
          <a:p>
            <a:pPr algn="just">
              <a:lnSpc>
                <a:spcPct val="107000"/>
              </a:lnSpc>
              <a:spcAft>
                <a:spcPts val="800"/>
              </a:spcAft>
              <a:buClr>
                <a:srgbClr val="FF0000"/>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Yayımlanan istatistiklere yönelik sendika ve konfederasyonlarca </a:t>
            </a:r>
            <a:r>
              <a:rPr lang="tr-TR" sz="2000" b="1" u="sng" dirty="0">
                <a:latin typeface="Garamond" panose="02020404030301010803" pitchFamily="18" charset="0"/>
                <a:ea typeface="Calibri" panose="020F0502020204030204" pitchFamily="34" charset="0"/>
                <a:cs typeface="Times New Roman" panose="02020603050405020304" pitchFamily="18" charset="0"/>
              </a:rPr>
              <a:t>Ankara İş Mahkemesi’nde </a:t>
            </a:r>
            <a:r>
              <a:rPr lang="tr-TR" sz="2000" dirty="0">
                <a:latin typeface="Garamond" panose="02020404030301010803" pitchFamily="18" charset="0"/>
                <a:ea typeface="Calibri" panose="020F0502020204030204" pitchFamily="34" charset="0"/>
                <a:cs typeface="Times New Roman" panose="02020603050405020304" pitchFamily="18" charset="0"/>
              </a:rPr>
              <a:t>dava açılabilmektedir.</a:t>
            </a:r>
          </a:p>
        </p:txBody>
      </p:sp>
    </p:spTree>
    <p:extLst>
      <p:ext uri="{BB962C8B-B14F-4D97-AF65-F5344CB8AC3E}">
        <p14:creationId xmlns:p14="http://schemas.microsoft.com/office/powerpoint/2010/main" val="3252291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3ADEC6-EB71-40EA-9EAD-5077399E9CE5}"/>
              </a:ext>
            </a:extLst>
          </p:cNvPr>
          <p:cNvSpPr>
            <a:spLocks noGrp="1"/>
          </p:cNvSpPr>
          <p:nvPr>
            <p:ph type="title"/>
          </p:nvPr>
        </p:nvSpPr>
        <p:spPr/>
        <p:txBody>
          <a:bodyPr>
            <a:normAutofit/>
          </a:bodyPr>
          <a:lstStyle/>
          <a:p>
            <a:r>
              <a:rPr lang="tr-TR" sz="3200" b="1" dirty="0">
                <a:latin typeface="Garamond" panose="02020404030301010803" pitchFamily="18" charset="0"/>
              </a:rPr>
              <a:t>Temsilcilerin Bakanlığımıza Bildirilmesi</a:t>
            </a:r>
          </a:p>
        </p:txBody>
      </p:sp>
      <p:cxnSp>
        <p:nvCxnSpPr>
          <p:cNvPr id="5" name="Düz Bağlayıcı 4">
            <a:extLst>
              <a:ext uri="{FF2B5EF4-FFF2-40B4-BE49-F238E27FC236}">
                <a16:creationId xmlns:a16="http://schemas.microsoft.com/office/drawing/2014/main" id="{DBC515DC-47A2-4105-9D39-8EDF532697D0}"/>
              </a:ext>
            </a:extLst>
          </p:cNvPr>
          <p:cNvCxnSpPr>
            <a:cxnSpLocks/>
          </p:cNvCxnSpPr>
          <p:nvPr/>
        </p:nvCxnSpPr>
        <p:spPr>
          <a:xfrm>
            <a:off x="2404960" y="5358879"/>
            <a:ext cx="7545599" cy="1797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6" name="Akış Çizelgesi: Bağlayıcı 5">
            <a:extLst>
              <a:ext uri="{FF2B5EF4-FFF2-40B4-BE49-F238E27FC236}">
                <a16:creationId xmlns:a16="http://schemas.microsoft.com/office/drawing/2014/main" id="{E5765F22-B502-4869-9D91-124E10B32D90}"/>
              </a:ext>
            </a:extLst>
          </p:cNvPr>
          <p:cNvSpPr/>
          <p:nvPr/>
        </p:nvSpPr>
        <p:spPr>
          <a:xfrm>
            <a:off x="9339644" y="5282458"/>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7" name="Akış Çizelgesi: Bağlayıcı 6">
            <a:extLst>
              <a:ext uri="{FF2B5EF4-FFF2-40B4-BE49-F238E27FC236}">
                <a16:creationId xmlns:a16="http://schemas.microsoft.com/office/drawing/2014/main" id="{AD47A123-4BFE-4C0A-A01A-D14F8208D1A6}"/>
              </a:ext>
            </a:extLst>
          </p:cNvPr>
          <p:cNvSpPr/>
          <p:nvPr/>
        </p:nvSpPr>
        <p:spPr>
          <a:xfrm>
            <a:off x="7099362" y="5274814"/>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8" name="Akış Çizelgesi: Bağlayıcı 7">
            <a:extLst>
              <a:ext uri="{FF2B5EF4-FFF2-40B4-BE49-F238E27FC236}">
                <a16:creationId xmlns:a16="http://schemas.microsoft.com/office/drawing/2014/main" id="{ECC011F1-C3E9-42B6-9472-0FA75F12BC28}"/>
              </a:ext>
            </a:extLst>
          </p:cNvPr>
          <p:cNvSpPr/>
          <p:nvPr/>
        </p:nvSpPr>
        <p:spPr>
          <a:xfrm>
            <a:off x="2883628" y="5282458"/>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9" name="Metin kutusu 8">
            <a:extLst>
              <a:ext uri="{FF2B5EF4-FFF2-40B4-BE49-F238E27FC236}">
                <a16:creationId xmlns:a16="http://schemas.microsoft.com/office/drawing/2014/main" id="{13928603-63AE-4F37-9C20-18CCBF804683}"/>
              </a:ext>
            </a:extLst>
          </p:cNvPr>
          <p:cNvSpPr txBox="1"/>
          <p:nvPr/>
        </p:nvSpPr>
        <p:spPr>
          <a:xfrm>
            <a:off x="1856096" y="5514843"/>
            <a:ext cx="2663814" cy="400110"/>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Üye Sayılarının Tespiti</a:t>
            </a:r>
          </a:p>
        </p:txBody>
      </p:sp>
      <p:sp>
        <p:nvSpPr>
          <p:cNvPr id="10" name="Metin kutusu 9">
            <a:extLst>
              <a:ext uri="{FF2B5EF4-FFF2-40B4-BE49-F238E27FC236}">
                <a16:creationId xmlns:a16="http://schemas.microsoft.com/office/drawing/2014/main" id="{E7351AE5-5844-4C4B-932F-52F55C3F6E61}"/>
              </a:ext>
            </a:extLst>
          </p:cNvPr>
          <p:cNvSpPr txBox="1"/>
          <p:nvPr/>
        </p:nvSpPr>
        <p:spPr>
          <a:xfrm>
            <a:off x="3541693" y="4640113"/>
            <a:ext cx="3301238"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Temsilcilerin Bakanlığımıza Bildirilmesi</a:t>
            </a:r>
          </a:p>
        </p:txBody>
      </p:sp>
      <p:sp>
        <p:nvSpPr>
          <p:cNvPr id="11" name="Metin kutusu 10">
            <a:extLst>
              <a:ext uri="{FF2B5EF4-FFF2-40B4-BE49-F238E27FC236}">
                <a16:creationId xmlns:a16="http://schemas.microsoft.com/office/drawing/2014/main" id="{3134D7DB-7E08-432C-ACE5-EBC6F75D6B40}"/>
              </a:ext>
            </a:extLst>
          </p:cNvPr>
          <p:cNvSpPr txBox="1"/>
          <p:nvPr/>
        </p:nvSpPr>
        <p:spPr>
          <a:xfrm>
            <a:off x="6133926" y="5497223"/>
            <a:ext cx="2158454"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Toplu Sözleşme Görüşmeleri</a:t>
            </a:r>
          </a:p>
        </p:txBody>
      </p:sp>
      <p:sp>
        <p:nvSpPr>
          <p:cNvPr id="12" name="Akış Çizelgesi: Bağlayıcı 11">
            <a:extLst>
              <a:ext uri="{FF2B5EF4-FFF2-40B4-BE49-F238E27FC236}">
                <a16:creationId xmlns:a16="http://schemas.microsoft.com/office/drawing/2014/main" id="{0386C44C-310C-4235-9B92-AD95AA0F97E4}"/>
              </a:ext>
            </a:extLst>
          </p:cNvPr>
          <p:cNvSpPr/>
          <p:nvPr/>
        </p:nvSpPr>
        <p:spPr>
          <a:xfrm>
            <a:off x="5011578" y="5274814"/>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13" name="Metin kutusu 12">
            <a:extLst>
              <a:ext uri="{FF2B5EF4-FFF2-40B4-BE49-F238E27FC236}">
                <a16:creationId xmlns:a16="http://schemas.microsoft.com/office/drawing/2014/main" id="{71C15545-725B-49C6-A2BE-7BA27B0E802E}"/>
              </a:ext>
            </a:extLst>
          </p:cNvPr>
          <p:cNvSpPr txBox="1"/>
          <p:nvPr/>
        </p:nvSpPr>
        <p:spPr>
          <a:xfrm>
            <a:off x="8852724" y="4859033"/>
            <a:ext cx="1415565" cy="400110"/>
          </a:xfrm>
          <a:prstGeom prst="rect">
            <a:avLst/>
          </a:prstGeom>
          <a:noFill/>
        </p:spPr>
        <p:txBody>
          <a:bodyPr wrap="square" rtlCol="0">
            <a:spAutoFit/>
          </a:bodyPr>
          <a:lstStyle/>
          <a:p>
            <a:r>
              <a:rPr lang="tr-TR" sz="2000" dirty="0">
                <a:solidFill>
                  <a:schemeClr val="bg1"/>
                </a:solidFill>
                <a:latin typeface="Garamond" panose="02020404030301010803" pitchFamily="18" charset="0"/>
              </a:rPr>
              <a:t>KGHK</a:t>
            </a:r>
          </a:p>
        </p:txBody>
      </p:sp>
      <p:sp>
        <p:nvSpPr>
          <p:cNvPr id="16" name="İçerik Yer Tutucusu 15">
            <a:extLst>
              <a:ext uri="{FF2B5EF4-FFF2-40B4-BE49-F238E27FC236}">
                <a16:creationId xmlns:a16="http://schemas.microsoft.com/office/drawing/2014/main" id="{FDFAAA5C-A821-417B-B040-3A8BC3D21398}"/>
              </a:ext>
            </a:extLst>
          </p:cNvPr>
          <p:cNvSpPr>
            <a:spLocks noGrp="1"/>
          </p:cNvSpPr>
          <p:nvPr>
            <p:ph idx="1"/>
          </p:nvPr>
        </p:nvSpPr>
        <p:spPr>
          <a:xfrm>
            <a:off x="919959" y="1481151"/>
            <a:ext cx="10515600" cy="3616888"/>
          </a:xfrm>
          <a:prstGeom prst="rect">
            <a:avLst/>
          </a:prstGeom>
        </p:spPr>
        <p:txBody>
          <a:bodyPr wrap="square">
            <a:spAutoFit/>
          </a:bodyPr>
          <a:lstStyle/>
          <a:p>
            <a:pPr marL="342900" indent="-342900" algn="just">
              <a:lnSpc>
                <a:spcPct val="107000"/>
              </a:lnSpc>
              <a:spcAft>
                <a:spcPts val="800"/>
              </a:spcAft>
              <a:buClr>
                <a:srgbClr val="FF0000"/>
              </a:buClr>
              <a:buFont typeface="Wingdings" panose="05000000000000000000" pitchFamily="2" charset="2"/>
              <a:buChar char="v"/>
            </a:pPr>
            <a:r>
              <a:rPr lang="tr-TR" sz="2400" dirty="0">
                <a:latin typeface="Garamond" panose="02020404030301010803" pitchFamily="18" charset="0"/>
                <a:ea typeface="Calibri" panose="020F0502020204030204" pitchFamily="34" charset="0"/>
                <a:cs typeface="Times New Roman" panose="02020603050405020304" pitchFamily="18" charset="0"/>
              </a:rPr>
              <a:t>Toplu sözleşme görüşmelerine kamu idaresi adına </a:t>
            </a:r>
            <a:r>
              <a:rPr lang="tr-TR" sz="2400" b="1" dirty="0">
                <a:latin typeface="Garamond" panose="02020404030301010803" pitchFamily="18" charset="0"/>
                <a:ea typeface="Calibri" panose="020F0502020204030204" pitchFamily="34" charset="0"/>
                <a:cs typeface="Times New Roman" panose="02020603050405020304" pitchFamily="18" charset="0"/>
              </a:rPr>
              <a:t>Kamu İşveren Heyeti, </a:t>
            </a:r>
            <a:r>
              <a:rPr lang="tr-TR" sz="2400" dirty="0">
                <a:latin typeface="Garamond" panose="02020404030301010803" pitchFamily="18" charset="0"/>
                <a:ea typeface="Calibri" panose="020F0502020204030204" pitchFamily="34" charset="0"/>
                <a:cs typeface="Times New Roman" panose="02020603050405020304" pitchFamily="18" charset="0"/>
              </a:rPr>
              <a:t>kamu görevlileri adına </a:t>
            </a:r>
            <a:r>
              <a:rPr lang="tr-TR" sz="2400" b="1" dirty="0">
                <a:latin typeface="Garamond" panose="02020404030301010803" pitchFamily="18" charset="0"/>
                <a:ea typeface="Calibri" panose="020F0502020204030204" pitchFamily="34" charset="0"/>
                <a:cs typeface="Times New Roman" panose="02020603050405020304" pitchFamily="18" charset="0"/>
              </a:rPr>
              <a:t>Kamu Görevlileri Sendikaları Heyeti </a:t>
            </a:r>
            <a:r>
              <a:rPr lang="tr-TR" sz="2400" dirty="0">
                <a:latin typeface="Garamond" panose="02020404030301010803" pitchFamily="18" charset="0"/>
                <a:ea typeface="Calibri" panose="020F0502020204030204" pitchFamily="34" charset="0"/>
                <a:cs typeface="Times New Roman" panose="02020603050405020304" pitchFamily="18" charset="0"/>
              </a:rPr>
              <a:t>katılır.</a:t>
            </a:r>
          </a:p>
          <a:p>
            <a:pPr marL="342900" indent="-342900" algn="just">
              <a:lnSpc>
                <a:spcPct val="107000"/>
              </a:lnSpc>
              <a:spcAft>
                <a:spcPts val="800"/>
              </a:spcAft>
              <a:buClr>
                <a:srgbClr val="FF0000"/>
              </a:buClr>
              <a:buFont typeface="Wingdings" panose="05000000000000000000" pitchFamily="2" charset="2"/>
              <a:buChar char="v"/>
            </a:pPr>
            <a:r>
              <a:rPr lang="tr-TR" sz="2400" dirty="0">
                <a:latin typeface="Garamond" panose="02020404030301010803" pitchFamily="18" charset="0"/>
                <a:ea typeface="Calibri" panose="020F0502020204030204" pitchFamily="34" charset="0"/>
                <a:cs typeface="Times New Roman" panose="02020603050405020304" pitchFamily="18" charset="0"/>
              </a:rPr>
              <a:t>Kamu Görevlileri Sendikaları Heyetinde Kanuna göre bulunma hakkı olan sendika ve konfederasyon temsilcileri toplu sözleşme görüşmelerinin başlamasından </a:t>
            </a:r>
            <a:r>
              <a:rPr lang="tr-TR" sz="2400" b="1" dirty="0" err="1">
                <a:latin typeface="Garamond" panose="02020404030301010803" pitchFamily="18" charset="0"/>
                <a:ea typeface="Calibri" panose="020F0502020204030204" pitchFamily="34" charset="0"/>
                <a:cs typeface="Times New Roman" panose="02020603050405020304" pitchFamily="18" charset="0"/>
              </a:rPr>
              <a:t>onbeş</a:t>
            </a:r>
            <a:r>
              <a:rPr lang="tr-TR" sz="2400" b="1" dirty="0">
                <a:latin typeface="Garamond" panose="02020404030301010803" pitchFamily="18" charset="0"/>
                <a:ea typeface="Calibri" panose="020F0502020204030204" pitchFamily="34" charset="0"/>
                <a:cs typeface="Times New Roman" panose="02020603050405020304" pitchFamily="18" charset="0"/>
              </a:rPr>
              <a:t> gün önce </a:t>
            </a:r>
            <a:r>
              <a:rPr lang="tr-TR" sz="2400" dirty="0" smtClean="0">
                <a:latin typeface="Garamond" panose="02020404030301010803" pitchFamily="18" charset="0"/>
                <a:ea typeface="Calibri" panose="020F0502020204030204" pitchFamily="34" charset="0"/>
                <a:cs typeface="Times New Roman" panose="02020603050405020304" pitchFamily="18" charset="0"/>
              </a:rPr>
              <a:t>Bakanlığımıza </a:t>
            </a:r>
            <a:r>
              <a:rPr lang="tr-TR" sz="2400" dirty="0">
                <a:latin typeface="Garamond" panose="02020404030301010803" pitchFamily="18" charset="0"/>
                <a:ea typeface="Calibri" panose="020F0502020204030204" pitchFamily="34" charset="0"/>
                <a:cs typeface="Times New Roman" panose="02020603050405020304" pitchFamily="18" charset="0"/>
              </a:rPr>
              <a:t>bildirilir. </a:t>
            </a:r>
          </a:p>
          <a:p>
            <a:pPr marL="0" indent="0" algn="just">
              <a:lnSpc>
                <a:spcPct val="107000"/>
              </a:lnSpc>
              <a:spcAft>
                <a:spcPts val="800"/>
              </a:spcAft>
              <a:buClr>
                <a:srgbClr val="FF0000"/>
              </a:buClr>
              <a:buNone/>
            </a:pPr>
            <a:r>
              <a:rPr lang="tr-TR" sz="2400" dirty="0">
                <a:solidFill>
                  <a:prstClr val="black"/>
                </a:solidFill>
                <a:latin typeface="Garamond" panose="02020404030301010803"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Clr>
                <a:srgbClr val="FF0000"/>
              </a:buClr>
              <a:buNone/>
            </a:pPr>
            <a:endParaRPr lang="tr-TR" dirty="0">
              <a:latin typeface="Garamond" panose="02020404030301010803" pitchFamily="18" charset="0"/>
              <a:ea typeface="Calibri" panose="020F0502020204030204" pitchFamily="34" charset="0"/>
              <a:cs typeface="Times New Roman" panose="02020603050405020304" pitchFamily="18" charset="0"/>
            </a:endParaRPr>
          </a:p>
        </p:txBody>
      </p:sp>
      <p:sp>
        <p:nvSpPr>
          <p:cNvPr id="24" name="Metin kutusu 23">
            <a:extLst>
              <a:ext uri="{FF2B5EF4-FFF2-40B4-BE49-F238E27FC236}">
                <a16:creationId xmlns:a16="http://schemas.microsoft.com/office/drawing/2014/main" id="{5AC654E4-9E5F-485D-90E5-4BFF9E94AD72}"/>
              </a:ext>
            </a:extLst>
          </p:cNvPr>
          <p:cNvSpPr txBox="1"/>
          <p:nvPr/>
        </p:nvSpPr>
        <p:spPr>
          <a:xfrm>
            <a:off x="0" y="4634279"/>
            <a:ext cx="12192000" cy="1542684"/>
          </a:xfrm>
          <a:prstGeom prst="rect">
            <a:avLst/>
          </a:prstGeom>
          <a:solidFill>
            <a:srgbClr val="B40001"/>
          </a:solidFill>
        </p:spPr>
        <p:txBody>
          <a:bodyPr wrap="square" rtlCol="0">
            <a:spAutoFit/>
          </a:bodyPr>
          <a:lstStyle/>
          <a:p>
            <a:endParaRPr lang="tr-TR" dirty="0"/>
          </a:p>
        </p:txBody>
      </p:sp>
      <p:cxnSp>
        <p:nvCxnSpPr>
          <p:cNvPr id="25" name="Düz Bağlayıcı 24">
            <a:extLst>
              <a:ext uri="{FF2B5EF4-FFF2-40B4-BE49-F238E27FC236}">
                <a16:creationId xmlns:a16="http://schemas.microsoft.com/office/drawing/2014/main" id="{CF6DF8EB-4ABA-4011-97CB-F107AB91D563}"/>
              </a:ext>
            </a:extLst>
          </p:cNvPr>
          <p:cNvCxnSpPr>
            <a:cxnSpLocks/>
          </p:cNvCxnSpPr>
          <p:nvPr/>
        </p:nvCxnSpPr>
        <p:spPr>
          <a:xfrm>
            <a:off x="2404960" y="5358915"/>
            <a:ext cx="7545599" cy="17958"/>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6" name="Akış Çizelgesi: Bağlayıcı 25">
            <a:extLst>
              <a:ext uri="{FF2B5EF4-FFF2-40B4-BE49-F238E27FC236}">
                <a16:creationId xmlns:a16="http://schemas.microsoft.com/office/drawing/2014/main" id="{A565B92E-7358-428A-97E7-DB315F5CB8D4}"/>
              </a:ext>
            </a:extLst>
          </p:cNvPr>
          <p:cNvSpPr/>
          <p:nvPr/>
        </p:nvSpPr>
        <p:spPr>
          <a:xfrm>
            <a:off x="9660759" y="5231897"/>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27" name="Akış Çizelgesi: Bağlayıcı 26">
            <a:extLst>
              <a:ext uri="{FF2B5EF4-FFF2-40B4-BE49-F238E27FC236}">
                <a16:creationId xmlns:a16="http://schemas.microsoft.com/office/drawing/2014/main" id="{744BDF07-24E7-4346-BFA9-0BC273EBEAD0}"/>
              </a:ext>
            </a:extLst>
          </p:cNvPr>
          <p:cNvSpPr/>
          <p:nvPr/>
        </p:nvSpPr>
        <p:spPr>
          <a:xfrm>
            <a:off x="7079965" y="5231897"/>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28" name="Akış Çizelgesi: Bağlayıcı 27">
            <a:extLst>
              <a:ext uri="{FF2B5EF4-FFF2-40B4-BE49-F238E27FC236}">
                <a16:creationId xmlns:a16="http://schemas.microsoft.com/office/drawing/2014/main" id="{7B0D0638-3755-4B17-866E-BECD2271F346}"/>
              </a:ext>
            </a:extLst>
          </p:cNvPr>
          <p:cNvSpPr/>
          <p:nvPr/>
        </p:nvSpPr>
        <p:spPr>
          <a:xfrm>
            <a:off x="2390955" y="5221999"/>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29" name="Metin kutusu 28">
            <a:extLst>
              <a:ext uri="{FF2B5EF4-FFF2-40B4-BE49-F238E27FC236}">
                <a16:creationId xmlns:a16="http://schemas.microsoft.com/office/drawing/2014/main" id="{3EE5CFDF-E56A-4315-AA78-F8B62F3DD1B2}"/>
              </a:ext>
            </a:extLst>
          </p:cNvPr>
          <p:cNvSpPr txBox="1"/>
          <p:nvPr/>
        </p:nvSpPr>
        <p:spPr>
          <a:xfrm>
            <a:off x="1227933" y="5451056"/>
            <a:ext cx="2663814" cy="400110"/>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Üye Sayılarının Tespiti</a:t>
            </a:r>
          </a:p>
        </p:txBody>
      </p:sp>
      <p:sp>
        <p:nvSpPr>
          <p:cNvPr id="30" name="Metin kutusu 29">
            <a:extLst>
              <a:ext uri="{FF2B5EF4-FFF2-40B4-BE49-F238E27FC236}">
                <a16:creationId xmlns:a16="http://schemas.microsoft.com/office/drawing/2014/main" id="{AE19624B-A364-441B-8AA8-C63B36376209}"/>
              </a:ext>
            </a:extLst>
          </p:cNvPr>
          <p:cNvSpPr txBox="1"/>
          <p:nvPr/>
        </p:nvSpPr>
        <p:spPr>
          <a:xfrm>
            <a:off x="3541693" y="4640113"/>
            <a:ext cx="3301238"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Temsilcilerin Bakanlığımıza Bildirilmesi</a:t>
            </a:r>
          </a:p>
        </p:txBody>
      </p:sp>
      <p:sp>
        <p:nvSpPr>
          <p:cNvPr id="31" name="Metin kutusu 30">
            <a:extLst>
              <a:ext uri="{FF2B5EF4-FFF2-40B4-BE49-F238E27FC236}">
                <a16:creationId xmlns:a16="http://schemas.microsoft.com/office/drawing/2014/main" id="{8F724335-349C-4A1C-8BE5-303D825F2E39}"/>
              </a:ext>
            </a:extLst>
          </p:cNvPr>
          <p:cNvSpPr txBox="1"/>
          <p:nvPr/>
        </p:nvSpPr>
        <p:spPr>
          <a:xfrm>
            <a:off x="6133926" y="5497223"/>
            <a:ext cx="2158454"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Toplu Sözleşme Görüşmeleri</a:t>
            </a:r>
          </a:p>
        </p:txBody>
      </p:sp>
      <p:sp>
        <p:nvSpPr>
          <p:cNvPr id="32" name="Akış Çizelgesi: Bağlayıcı 31">
            <a:extLst>
              <a:ext uri="{FF2B5EF4-FFF2-40B4-BE49-F238E27FC236}">
                <a16:creationId xmlns:a16="http://schemas.microsoft.com/office/drawing/2014/main" id="{D58900C4-1716-437B-B33C-DF2382F891DE}"/>
              </a:ext>
            </a:extLst>
          </p:cNvPr>
          <p:cNvSpPr/>
          <p:nvPr/>
        </p:nvSpPr>
        <p:spPr>
          <a:xfrm>
            <a:off x="5087685" y="5250873"/>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33" name="Metin kutusu 32">
            <a:extLst>
              <a:ext uri="{FF2B5EF4-FFF2-40B4-BE49-F238E27FC236}">
                <a16:creationId xmlns:a16="http://schemas.microsoft.com/office/drawing/2014/main" id="{C6FC9E61-7385-4A96-9058-6B26CA42A0F5}"/>
              </a:ext>
            </a:extLst>
          </p:cNvPr>
          <p:cNvSpPr txBox="1"/>
          <p:nvPr/>
        </p:nvSpPr>
        <p:spPr>
          <a:xfrm>
            <a:off x="9271332" y="4771080"/>
            <a:ext cx="1415565" cy="400110"/>
          </a:xfrm>
          <a:prstGeom prst="rect">
            <a:avLst/>
          </a:prstGeom>
          <a:noFill/>
        </p:spPr>
        <p:txBody>
          <a:bodyPr wrap="square" rtlCol="0">
            <a:spAutoFit/>
          </a:bodyPr>
          <a:lstStyle/>
          <a:p>
            <a:r>
              <a:rPr lang="tr-TR" sz="2000" dirty="0">
                <a:solidFill>
                  <a:schemeClr val="bg1"/>
                </a:solidFill>
                <a:latin typeface="Garamond" panose="02020404030301010803" pitchFamily="18" charset="0"/>
              </a:rPr>
              <a:t>KGHK</a:t>
            </a:r>
          </a:p>
        </p:txBody>
      </p:sp>
    </p:spTree>
    <p:extLst>
      <p:ext uri="{BB962C8B-B14F-4D97-AF65-F5344CB8AC3E}">
        <p14:creationId xmlns:p14="http://schemas.microsoft.com/office/powerpoint/2010/main" val="287311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5DEBD7-6286-F6A5-9A1C-B06F5C6A333F}"/>
              </a:ext>
            </a:extLst>
          </p:cNvPr>
          <p:cNvSpPr>
            <a:spLocks noGrp="1"/>
          </p:cNvSpPr>
          <p:nvPr>
            <p:ph type="title"/>
          </p:nvPr>
        </p:nvSpPr>
        <p:spPr>
          <a:xfrm>
            <a:off x="1699064" y="446728"/>
            <a:ext cx="8793871" cy="651068"/>
          </a:xfrm>
        </p:spPr>
        <p:txBody>
          <a:bodyPr>
            <a:normAutofit/>
          </a:bodyPr>
          <a:lstStyle/>
          <a:p>
            <a:r>
              <a:rPr lang="tr-TR" sz="3200" b="1" dirty="0">
                <a:latin typeface="Garamond" panose="02020404030301010803" pitchFamily="18" charset="0"/>
              </a:rPr>
              <a:t>Toplu Sözleşmenin Tarafları</a:t>
            </a:r>
            <a:endParaRPr lang="tr-TR" sz="3200" b="1" dirty="0"/>
          </a:p>
        </p:txBody>
      </p:sp>
      <p:sp>
        <p:nvSpPr>
          <p:cNvPr id="4" name="İçerik Yer Tutucusu 3">
            <a:extLst>
              <a:ext uri="{FF2B5EF4-FFF2-40B4-BE49-F238E27FC236}">
                <a16:creationId xmlns:a16="http://schemas.microsoft.com/office/drawing/2014/main" id="{3521B966-2668-CCF2-5E8B-00C3909B724E}"/>
              </a:ext>
            </a:extLst>
          </p:cNvPr>
          <p:cNvSpPr txBox="1">
            <a:spLocks noGrp="1"/>
          </p:cNvSpPr>
          <p:nvPr>
            <p:ph idx="1"/>
          </p:nvPr>
        </p:nvSpPr>
        <p:spPr>
          <a:xfrm>
            <a:off x="838200" y="1825625"/>
            <a:ext cx="4110990" cy="2768963"/>
          </a:xfrm>
          <a:prstGeom prst="rect">
            <a:avLst/>
          </a:prstGeom>
          <a:solidFill>
            <a:schemeClr val="bg1">
              <a:lumMod val="85000"/>
            </a:schemeClr>
          </a:solidFill>
          <a:ln>
            <a:solidFill>
              <a:schemeClr val="tx1"/>
            </a:solidFill>
          </a:ln>
        </p:spPr>
        <p:txBody>
          <a:bodyPr wrap="square" rtlCol="0">
            <a:spAutoFit/>
          </a:bodyPr>
          <a:lstStyle/>
          <a:p>
            <a:pPr marL="342900" indent="-342900" algn="just">
              <a:buFont typeface="Wingdings" panose="05000000000000000000" pitchFamily="2" charset="2"/>
              <a:buChar char="v"/>
            </a:pPr>
            <a:r>
              <a:rPr lang="tr-TR" sz="2000" b="1" dirty="0">
                <a:solidFill>
                  <a:srgbClr val="FF0000"/>
                </a:solidFill>
                <a:latin typeface="Garamond" panose="02020404030301010803" pitchFamily="18" charset="0"/>
              </a:rPr>
              <a:t>KAMU İŞVEREN HEYETİ;</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 </a:t>
            </a:r>
            <a:r>
              <a:rPr lang="tr-TR" sz="2000" dirty="0">
                <a:latin typeface="Garamond" panose="02020404030301010803" pitchFamily="18" charset="0"/>
                <a:ea typeface="Calibri" panose="020F0502020204030204" pitchFamily="34" charset="0"/>
                <a:cs typeface="Times New Roman" panose="02020603050405020304" pitchFamily="18" charset="0"/>
              </a:rPr>
              <a:t>Cumhurbaşkanının görevlendireceği </a:t>
            </a:r>
            <a:r>
              <a:rPr lang="tr-TR" sz="2000" u="sng" dirty="0">
                <a:latin typeface="Garamond" panose="02020404030301010803" pitchFamily="18" charset="0"/>
                <a:ea typeface="Calibri" panose="020F0502020204030204" pitchFamily="34" charset="0"/>
                <a:cs typeface="Times New Roman" panose="02020603050405020304" pitchFamily="18" charset="0"/>
              </a:rPr>
              <a:t>Cumhurbaşkanı yardımcısı veya bakanın başkanlığında</a:t>
            </a:r>
            <a:r>
              <a:rPr lang="tr-TR" sz="2000" dirty="0">
                <a:latin typeface="Garamond" panose="02020404030301010803" pitchFamily="18" charset="0"/>
                <a:ea typeface="Calibri" panose="020F0502020204030204" pitchFamily="34" charset="0"/>
                <a:cs typeface="Times New Roman" panose="02020603050405020304" pitchFamily="18" charset="0"/>
              </a:rPr>
              <a:t>, </a:t>
            </a:r>
            <a:r>
              <a:rPr lang="tr-TR" sz="2000" u="sng" dirty="0">
                <a:latin typeface="Garamond" panose="02020404030301010803" pitchFamily="18" charset="0"/>
                <a:ea typeface="Calibri" panose="020F0502020204030204" pitchFamily="34" charset="0"/>
                <a:cs typeface="Times New Roman" panose="02020603050405020304" pitchFamily="18" charset="0"/>
              </a:rPr>
              <a:t>Cumhurbaşkanınca belirlenen bakanlıklar ile kamu kurum ve kuruluşlarının temsilcilerinden oluşur. </a:t>
            </a:r>
            <a:endParaRPr lang="tr-TR" sz="2000" u="sng" dirty="0"/>
          </a:p>
          <a:p>
            <a:pPr algn="just"/>
            <a:endParaRPr lang="tr-TR" sz="2400" dirty="0"/>
          </a:p>
        </p:txBody>
      </p:sp>
      <p:sp>
        <p:nvSpPr>
          <p:cNvPr id="5" name="Metin kutusu 4">
            <a:extLst>
              <a:ext uri="{FF2B5EF4-FFF2-40B4-BE49-F238E27FC236}">
                <a16:creationId xmlns:a16="http://schemas.microsoft.com/office/drawing/2014/main" id="{2EB6E720-4150-D22E-4AB1-A0BA17EB4BAD}"/>
              </a:ext>
            </a:extLst>
          </p:cNvPr>
          <p:cNvSpPr txBox="1"/>
          <p:nvPr/>
        </p:nvSpPr>
        <p:spPr>
          <a:xfrm>
            <a:off x="5532714" y="1825625"/>
            <a:ext cx="6207165" cy="3488134"/>
          </a:xfrm>
          <a:prstGeom prst="rect">
            <a:avLst/>
          </a:prstGeom>
          <a:solidFill>
            <a:schemeClr val="bg1">
              <a:lumMod val="85000"/>
            </a:schemeClr>
          </a:solidFill>
          <a:ln>
            <a:solidFill>
              <a:schemeClr val="tx1"/>
            </a:solidFill>
          </a:ln>
        </p:spPr>
        <p:txBody>
          <a:bodyPr wrap="square" rtlCol="0">
            <a:spAutoFit/>
          </a:bodyPr>
          <a:lstStyle/>
          <a:p>
            <a:pPr algn="just">
              <a:lnSpc>
                <a:spcPct val="107000"/>
              </a:lnSpc>
              <a:spcAft>
                <a:spcPts val="800"/>
              </a:spcAft>
              <a:buClr>
                <a:srgbClr val="FF0000"/>
              </a:buClr>
              <a:buFont typeface="Wingdings" panose="05000000000000000000" pitchFamily="2" charset="2"/>
              <a:buChar char="v"/>
            </a:pP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KAMU GÖREVLİLERİ SENDİKALARI HEYETİ;</a:t>
            </a:r>
          </a:p>
          <a:p>
            <a:pPr algn="just">
              <a:lnSpc>
                <a:spcPct val="107000"/>
              </a:lnSpc>
              <a:spcAft>
                <a:spcPts val="800"/>
              </a:spcAft>
              <a:buClr>
                <a:srgbClr val="FF0000"/>
              </a:buClr>
            </a:pPr>
            <a:r>
              <a:rPr lang="tr-TR" sz="2000" dirty="0">
                <a:latin typeface="Garamond" panose="02020404030301010803" pitchFamily="18" charset="0"/>
                <a:ea typeface="Calibri" panose="020F0502020204030204" pitchFamily="34" charset="0"/>
                <a:cs typeface="Times New Roman" panose="02020603050405020304" pitchFamily="18" charset="0"/>
              </a:rPr>
              <a:t>Bağlı sendikaların toplam üye sayısı itibarıyla </a:t>
            </a:r>
            <a:r>
              <a:rPr lang="tr-TR" sz="2000" u="sng" dirty="0">
                <a:latin typeface="Garamond" panose="02020404030301010803" pitchFamily="18" charset="0"/>
                <a:ea typeface="Calibri" panose="020F0502020204030204" pitchFamily="34" charset="0"/>
                <a:cs typeface="Times New Roman" panose="02020603050405020304" pitchFamily="18" charset="0"/>
              </a:rPr>
              <a:t>en fazla üyesi bulunan konfederasyonun </a:t>
            </a:r>
            <a:r>
              <a:rPr lang="tr-TR" sz="2000" b="1" u="sng" dirty="0">
                <a:latin typeface="Garamond" panose="02020404030301010803" pitchFamily="18" charset="0"/>
                <a:ea typeface="Calibri" panose="020F0502020204030204" pitchFamily="34" charset="0"/>
                <a:cs typeface="Times New Roman" panose="02020603050405020304" pitchFamily="18" charset="0"/>
              </a:rPr>
              <a:t>Heyet Başkanı </a:t>
            </a:r>
            <a:r>
              <a:rPr lang="tr-TR" sz="2000" u="sng" dirty="0">
                <a:latin typeface="Garamond" panose="02020404030301010803" pitchFamily="18" charset="0"/>
                <a:ea typeface="Calibri" panose="020F0502020204030204" pitchFamily="34" charset="0"/>
                <a:cs typeface="Times New Roman" panose="02020603050405020304" pitchFamily="18" charset="0"/>
              </a:rPr>
              <a:t>olarak belirleyeceği bir temsilci ile her bir hizmet kolunda en fazla üyeye sahip kamu görevlileri sendikaları tarafından belirlenecek birer temsilci, bağlı sendikaların üye sayıları esas alınmak kaydıyla toplam üye sayıları itibarıyla birinci, ikinci ve üçüncü sırada bulunan konfederasyonlar tarafından belirlenecek birer temsilci</a:t>
            </a:r>
            <a:r>
              <a:rPr lang="tr-TR" sz="2000" dirty="0">
                <a:latin typeface="Garamond" panose="02020404030301010803" pitchFamily="18" charset="0"/>
                <a:ea typeface="Calibri" panose="020F0502020204030204" pitchFamily="34" charset="0"/>
                <a:cs typeface="Times New Roman" panose="02020603050405020304" pitchFamily="18" charset="0"/>
              </a:rPr>
              <a:t> olmak üzere </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ON BEŞ</a:t>
            </a:r>
            <a:r>
              <a:rPr lang="tr-TR" sz="20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 </a:t>
            </a:r>
            <a:r>
              <a:rPr lang="tr-TR" sz="2000" dirty="0">
                <a:latin typeface="Garamond" panose="02020404030301010803" pitchFamily="18" charset="0"/>
                <a:ea typeface="Calibri" panose="020F0502020204030204" pitchFamily="34" charset="0"/>
                <a:cs typeface="Times New Roman" panose="02020603050405020304" pitchFamily="18" charset="0"/>
              </a:rPr>
              <a:t>üyeden oluşur</a:t>
            </a:r>
            <a:r>
              <a:rPr lang="tr-TR" dirty="0">
                <a:latin typeface="Garamond" panose="020204040303010108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90846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C395FC-BAF7-47A9-A0E7-EC0137C542ED}"/>
              </a:ext>
            </a:extLst>
          </p:cNvPr>
          <p:cNvSpPr>
            <a:spLocks noGrp="1"/>
          </p:cNvSpPr>
          <p:nvPr>
            <p:ph type="title"/>
          </p:nvPr>
        </p:nvSpPr>
        <p:spPr>
          <a:xfrm>
            <a:off x="1699065" y="320998"/>
            <a:ext cx="7507565" cy="854478"/>
          </a:xfrm>
        </p:spPr>
        <p:txBody>
          <a:bodyPr>
            <a:noAutofit/>
          </a:bodyPr>
          <a:lstStyle/>
          <a:p>
            <a:r>
              <a:rPr lang="tr-TR" sz="3200" b="1" dirty="0">
                <a:latin typeface="Garamond" panose="02020404030301010803" pitchFamily="18" charset="0"/>
              </a:rPr>
              <a:t>Toplu Sözleşme Görüşmeleri ve Toplu Sözleşmenin İmzalanması</a:t>
            </a:r>
          </a:p>
        </p:txBody>
      </p:sp>
      <p:cxnSp>
        <p:nvCxnSpPr>
          <p:cNvPr id="15" name="Düz Bağlayıcı 14">
            <a:extLst>
              <a:ext uri="{FF2B5EF4-FFF2-40B4-BE49-F238E27FC236}">
                <a16:creationId xmlns:a16="http://schemas.microsoft.com/office/drawing/2014/main" id="{CF6DF8EB-4ABA-4011-97CB-F107AB91D563}"/>
              </a:ext>
            </a:extLst>
          </p:cNvPr>
          <p:cNvCxnSpPr>
            <a:cxnSpLocks/>
          </p:cNvCxnSpPr>
          <p:nvPr/>
        </p:nvCxnSpPr>
        <p:spPr>
          <a:xfrm>
            <a:off x="2404960" y="5358915"/>
            <a:ext cx="7545599" cy="17958"/>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6" name="Akış Çizelgesi: Bağlayıcı 15">
            <a:extLst>
              <a:ext uri="{FF2B5EF4-FFF2-40B4-BE49-F238E27FC236}">
                <a16:creationId xmlns:a16="http://schemas.microsoft.com/office/drawing/2014/main" id="{A565B92E-7358-428A-97E7-DB315F5CB8D4}"/>
              </a:ext>
            </a:extLst>
          </p:cNvPr>
          <p:cNvSpPr/>
          <p:nvPr/>
        </p:nvSpPr>
        <p:spPr>
          <a:xfrm>
            <a:off x="9714430" y="5232472"/>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17" name="Akış Çizelgesi: Bağlayıcı 16">
            <a:extLst>
              <a:ext uri="{FF2B5EF4-FFF2-40B4-BE49-F238E27FC236}">
                <a16:creationId xmlns:a16="http://schemas.microsoft.com/office/drawing/2014/main" id="{744BDF07-24E7-4346-BFA9-0BC273EBEAD0}"/>
              </a:ext>
            </a:extLst>
          </p:cNvPr>
          <p:cNvSpPr/>
          <p:nvPr/>
        </p:nvSpPr>
        <p:spPr>
          <a:xfrm>
            <a:off x="7037495" y="5249539"/>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18" name="Akış Çizelgesi: Bağlayıcı 17">
            <a:extLst>
              <a:ext uri="{FF2B5EF4-FFF2-40B4-BE49-F238E27FC236}">
                <a16:creationId xmlns:a16="http://schemas.microsoft.com/office/drawing/2014/main" id="{7B0D0638-3755-4B17-866E-BECD2271F346}"/>
              </a:ext>
            </a:extLst>
          </p:cNvPr>
          <p:cNvSpPr/>
          <p:nvPr/>
        </p:nvSpPr>
        <p:spPr>
          <a:xfrm>
            <a:off x="2306186" y="5232472"/>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19" name="Metin kutusu 18">
            <a:extLst>
              <a:ext uri="{FF2B5EF4-FFF2-40B4-BE49-F238E27FC236}">
                <a16:creationId xmlns:a16="http://schemas.microsoft.com/office/drawing/2014/main" id="{3EE5CFDF-E56A-4315-AA78-F8B62F3DD1B2}"/>
              </a:ext>
            </a:extLst>
          </p:cNvPr>
          <p:cNvSpPr txBox="1"/>
          <p:nvPr/>
        </p:nvSpPr>
        <p:spPr>
          <a:xfrm>
            <a:off x="1227933" y="5451056"/>
            <a:ext cx="2663814" cy="400110"/>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Üye Sayılarının Tespiti</a:t>
            </a:r>
          </a:p>
        </p:txBody>
      </p:sp>
      <p:sp>
        <p:nvSpPr>
          <p:cNvPr id="20" name="Metin kutusu 19">
            <a:extLst>
              <a:ext uri="{FF2B5EF4-FFF2-40B4-BE49-F238E27FC236}">
                <a16:creationId xmlns:a16="http://schemas.microsoft.com/office/drawing/2014/main" id="{AE19624B-A364-441B-8AA8-C63B36376209}"/>
              </a:ext>
            </a:extLst>
          </p:cNvPr>
          <p:cNvSpPr txBox="1"/>
          <p:nvPr/>
        </p:nvSpPr>
        <p:spPr>
          <a:xfrm>
            <a:off x="3541693" y="4640113"/>
            <a:ext cx="3301238"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Temsilcilerin Bakanlığımıza Bildirilmesi</a:t>
            </a:r>
          </a:p>
        </p:txBody>
      </p:sp>
      <p:sp>
        <p:nvSpPr>
          <p:cNvPr id="21" name="Metin kutusu 20">
            <a:extLst>
              <a:ext uri="{FF2B5EF4-FFF2-40B4-BE49-F238E27FC236}">
                <a16:creationId xmlns:a16="http://schemas.microsoft.com/office/drawing/2014/main" id="{8F724335-349C-4A1C-8BE5-303D825F2E39}"/>
              </a:ext>
            </a:extLst>
          </p:cNvPr>
          <p:cNvSpPr txBox="1"/>
          <p:nvPr/>
        </p:nvSpPr>
        <p:spPr>
          <a:xfrm>
            <a:off x="6133926" y="5497223"/>
            <a:ext cx="2158454"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Toplu Sözleşme Görüşmeleri</a:t>
            </a:r>
          </a:p>
        </p:txBody>
      </p:sp>
      <p:sp>
        <p:nvSpPr>
          <p:cNvPr id="22" name="Akış Çizelgesi: Bağlayıcı 21">
            <a:extLst>
              <a:ext uri="{FF2B5EF4-FFF2-40B4-BE49-F238E27FC236}">
                <a16:creationId xmlns:a16="http://schemas.microsoft.com/office/drawing/2014/main" id="{D58900C4-1716-437B-B33C-DF2382F891DE}"/>
              </a:ext>
            </a:extLst>
          </p:cNvPr>
          <p:cNvSpPr/>
          <p:nvPr/>
        </p:nvSpPr>
        <p:spPr>
          <a:xfrm>
            <a:off x="5087685" y="5250873"/>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23" name="Metin kutusu 22">
            <a:extLst>
              <a:ext uri="{FF2B5EF4-FFF2-40B4-BE49-F238E27FC236}">
                <a16:creationId xmlns:a16="http://schemas.microsoft.com/office/drawing/2014/main" id="{C6FC9E61-7385-4A96-9058-6B26CA42A0F5}"/>
              </a:ext>
            </a:extLst>
          </p:cNvPr>
          <p:cNvSpPr txBox="1"/>
          <p:nvPr/>
        </p:nvSpPr>
        <p:spPr>
          <a:xfrm>
            <a:off x="9271332" y="4771080"/>
            <a:ext cx="1415565" cy="400110"/>
          </a:xfrm>
          <a:prstGeom prst="rect">
            <a:avLst/>
          </a:prstGeom>
          <a:noFill/>
        </p:spPr>
        <p:txBody>
          <a:bodyPr wrap="square" rtlCol="0">
            <a:spAutoFit/>
          </a:bodyPr>
          <a:lstStyle/>
          <a:p>
            <a:r>
              <a:rPr lang="tr-TR" sz="2000" dirty="0">
                <a:solidFill>
                  <a:schemeClr val="bg1"/>
                </a:solidFill>
                <a:latin typeface="Garamond" panose="02020404030301010803" pitchFamily="18" charset="0"/>
              </a:rPr>
              <a:t>KGHK</a:t>
            </a:r>
          </a:p>
        </p:txBody>
      </p:sp>
      <p:sp>
        <p:nvSpPr>
          <p:cNvPr id="26" name="İçerik Yer Tutucusu 25">
            <a:extLst>
              <a:ext uri="{FF2B5EF4-FFF2-40B4-BE49-F238E27FC236}">
                <a16:creationId xmlns:a16="http://schemas.microsoft.com/office/drawing/2014/main" id="{3FA113B4-DBC0-4F3B-8823-6BD45AB98EBF}"/>
              </a:ext>
            </a:extLst>
          </p:cNvPr>
          <p:cNvSpPr>
            <a:spLocks noGrp="1"/>
          </p:cNvSpPr>
          <p:nvPr>
            <p:ph idx="1"/>
          </p:nvPr>
        </p:nvSpPr>
        <p:spPr>
          <a:xfrm>
            <a:off x="514350" y="1323542"/>
            <a:ext cx="11087099" cy="5418856"/>
          </a:xfrm>
          <a:prstGeom prst="rect">
            <a:avLst/>
          </a:prstGeom>
        </p:spPr>
        <p:txBody>
          <a:bodyPr wrap="square">
            <a:spAutoFit/>
          </a:bodyPr>
          <a:lstStyle/>
          <a:p>
            <a:pPr marL="342900" indent="-342900" algn="just">
              <a:lnSpc>
                <a:spcPct val="107000"/>
              </a:lnSpc>
              <a:spcAft>
                <a:spcPts val="800"/>
              </a:spcAft>
              <a:buClr>
                <a:schemeClr val="tx1"/>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Toplu sözleşme görüşmeleri </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son rakamı tek olan yıllarda </a:t>
            </a:r>
            <a:r>
              <a:rPr lang="tr-TR" sz="2000" dirty="0">
                <a:latin typeface="Garamond" panose="02020404030301010803" pitchFamily="18" charset="0"/>
                <a:ea typeface="Calibri" panose="020F0502020204030204" pitchFamily="34" charset="0"/>
                <a:cs typeface="Times New Roman" panose="02020603050405020304" pitchFamily="18" charset="0"/>
              </a:rPr>
              <a:t>yapılır.</a:t>
            </a:r>
          </a:p>
          <a:p>
            <a:pPr marL="342900" indent="-342900" algn="just">
              <a:lnSpc>
                <a:spcPct val="107000"/>
              </a:lnSpc>
              <a:spcAft>
                <a:spcPts val="800"/>
              </a:spcAft>
              <a:buClr>
                <a:schemeClr val="tx1"/>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Toplu sözleşme görüşmelerine, </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ağustos ayının ilk işgünü </a:t>
            </a:r>
            <a:r>
              <a:rPr lang="tr-TR" sz="2000" dirty="0">
                <a:latin typeface="Garamond" panose="02020404030301010803" pitchFamily="18" charset="0"/>
                <a:ea typeface="Calibri" panose="020F0502020204030204" pitchFamily="34" charset="0"/>
                <a:cs typeface="Times New Roman" panose="02020603050405020304" pitchFamily="18" charset="0"/>
              </a:rPr>
              <a:t>başlanır. </a:t>
            </a:r>
          </a:p>
          <a:p>
            <a:pPr marL="342900" indent="-342900" algn="just">
              <a:lnSpc>
                <a:spcPct val="107000"/>
              </a:lnSpc>
              <a:spcAft>
                <a:spcPts val="800"/>
              </a:spcAft>
              <a:buClr>
                <a:schemeClr val="tx1"/>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Toplu sözleşme süreci, Kamu Görevlileri Hakem Kurulu kararının alınması da dahil olmak üzere en geç </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ağustos ayının son işgünü </a:t>
            </a:r>
            <a:r>
              <a:rPr lang="tr-TR" sz="2000" dirty="0">
                <a:latin typeface="Garamond" panose="02020404030301010803" pitchFamily="18" charset="0"/>
                <a:ea typeface="Calibri" panose="020F0502020204030204" pitchFamily="34" charset="0"/>
                <a:cs typeface="Times New Roman" panose="02020603050405020304" pitchFamily="18" charset="0"/>
              </a:rPr>
              <a:t>tamamlanır. </a:t>
            </a:r>
          </a:p>
          <a:p>
            <a:pPr marL="342900" indent="-342900" algn="just">
              <a:lnSpc>
                <a:spcPct val="107000"/>
              </a:lnSpc>
              <a:spcAft>
                <a:spcPts val="800"/>
              </a:spcAft>
              <a:buClr>
                <a:schemeClr val="tx1"/>
              </a:buClr>
              <a:buFont typeface="Wingdings" panose="05000000000000000000" pitchFamily="2" charset="2"/>
              <a:buChar char="v"/>
            </a:pP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Toplu sözleşmeyi imzalamaya kamu idaresi adına </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Kamu İşveren Heyeti Başkanı, </a:t>
            </a: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kamu görevlileri adına sözleşmenin kamu görevlilerinin geneline yönelik bölümü için </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Kamu Görevlileri Sendikaları Heyeti Başkanı </a:t>
            </a: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ve hizmet kollarına yönelik bölümleri için </a:t>
            </a:r>
            <a:r>
              <a:rPr lang="tr-TR" sz="2000" b="1" dirty="0">
                <a:solidFill>
                  <a:srgbClr val="FF0000"/>
                </a:solidFill>
                <a:latin typeface="Garamond" panose="02020404030301010803" pitchFamily="18" charset="0"/>
                <a:ea typeface="Calibri" panose="020F0502020204030204" pitchFamily="34" charset="0"/>
                <a:cs typeface="Times New Roman" panose="02020603050405020304" pitchFamily="18" charset="0"/>
              </a:rPr>
              <a:t>ilgili sendika temsilcisi </a:t>
            </a: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yetkilidir.  </a:t>
            </a:r>
          </a:p>
          <a:p>
            <a:pPr marL="342900" indent="-342900" algn="just">
              <a:lnSpc>
                <a:spcPct val="107000"/>
              </a:lnSpc>
              <a:spcAft>
                <a:spcPts val="800"/>
              </a:spcAft>
              <a:buClr>
                <a:schemeClr val="tx1"/>
              </a:buClr>
              <a:buFont typeface="Wingdings" panose="05000000000000000000" pitchFamily="2" charset="2"/>
              <a:buChar char="v"/>
            </a:pP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Sürecin sonunda, kamu görevlilerinin geneline yönelik bölüm ile her bir hizmet koluna özgü bölümlerden ve tek metinden oluşan toplu sözleşme veya toplantı tutanağı imzalanır. </a:t>
            </a:r>
          </a:p>
          <a:p>
            <a:pPr marL="342900" indent="-342900" algn="just">
              <a:lnSpc>
                <a:spcPct val="107000"/>
              </a:lnSpc>
              <a:spcAft>
                <a:spcPts val="800"/>
              </a:spcAft>
              <a:buClr>
                <a:schemeClr val="tx1"/>
              </a:buClr>
              <a:buFont typeface="Wingdings" panose="05000000000000000000" pitchFamily="2" charset="2"/>
              <a:buChar char="v"/>
            </a:pP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Bu madde hükümlerine göre toplu sözleşmenin imzalanan bölümlerine ilişkin Kamu Görevlileri Hakem Kuruluna başvurulamaz. </a:t>
            </a:r>
          </a:p>
          <a:p>
            <a:pPr marL="342900" lvl="0" indent="-342900" algn="just">
              <a:lnSpc>
                <a:spcPct val="107000"/>
              </a:lnSpc>
              <a:spcAft>
                <a:spcPts val="800"/>
              </a:spcAft>
              <a:buClr>
                <a:schemeClr val="tx1"/>
              </a:buClr>
              <a:buFont typeface="Wingdings" panose="05000000000000000000" pitchFamily="2" charset="2"/>
              <a:buChar char="v"/>
            </a:pP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İmzalanan toplu sözleşme metinleri Resmî Gazetede yayımlanır. </a:t>
            </a:r>
          </a:p>
        </p:txBody>
      </p:sp>
    </p:spTree>
    <p:extLst>
      <p:ext uri="{BB962C8B-B14F-4D97-AF65-F5344CB8AC3E}">
        <p14:creationId xmlns:p14="http://schemas.microsoft.com/office/powerpoint/2010/main" val="423808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403498-7BFD-4E84-95BF-AE42CBE63844}"/>
              </a:ext>
            </a:extLst>
          </p:cNvPr>
          <p:cNvSpPr>
            <a:spLocks noGrp="1"/>
          </p:cNvSpPr>
          <p:nvPr>
            <p:ph type="title"/>
          </p:nvPr>
        </p:nvSpPr>
        <p:spPr>
          <a:xfrm>
            <a:off x="1699064" y="320998"/>
            <a:ext cx="9148476" cy="651068"/>
          </a:xfrm>
        </p:spPr>
        <p:txBody>
          <a:bodyPr>
            <a:normAutofit/>
          </a:bodyPr>
          <a:lstStyle/>
          <a:p>
            <a:r>
              <a:rPr lang="tr-TR" sz="3200" b="1" dirty="0">
                <a:latin typeface="Garamond" panose="02020404030301010803" pitchFamily="18" charset="0"/>
              </a:rPr>
              <a:t>Toplu Sözleşme Görüşmeleri ve Uyuşmazlık Hali</a:t>
            </a:r>
          </a:p>
        </p:txBody>
      </p:sp>
      <p:sp>
        <p:nvSpPr>
          <p:cNvPr id="4" name="Metin kutusu 3">
            <a:extLst>
              <a:ext uri="{FF2B5EF4-FFF2-40B4-BE49-F238E27FC236}">
                <a16:creationId xmlns:a16="http://schemas.microsoft.com/office/drawing/2014/main" id="{CE9AE3F8-E324-4B4A-BF23-B9AD9C2775EB}"/>
              </a:ext>
            </a:extLst>
          </p:cNvPr>
          <p:cNvSpPr txBox="1"/>
          <p:nvPr/>
        </p:nvSpPr>
        <p:spPr>
          <a:xfrm>
            <a:off x="0" y="4706255"/>
            <a:ext cx="12192000" cy="1542684"/>
          </a:xfrm>
          <a:prstGeom prst="rect">
            <a:avLst/>
          </a:prstGeom>
          <a:solidFill>
            <a:srgbClr val="B40001"/>
          </a:solidFill>
        </p:spPr>
        <p:txBody>
          <a:bodyPr wrap="square" rtlCol="0">
            <a:spAutoFit/>
          </a:bodyPr>
          <a:lstStyle/>
          <a:p>
            <a:endParaRPr lang="tr-TR" dirty="0"/>
          </a:p>
        </p:txBody>
      </p:sp>
      <p:cxnSp>
        <p:nvCxnSpPr>
          <p:cNvPr id="5" name="Düz Bağlayıcı 4">
            <a:extLst>
              <a:ext uri="{FF2B5EF4-FFF2-40B4-BE49-F238E27FC236}">
                <a16:creationId xmlns:a16="http://schemas.microsoft.com/office/drawing/2014/main" id="{5BB0AB10-1B4B-44C5-89FE-C143797C5E29}"/>
              </a:ext>
            </a:extLst>
          </p:cNvPr>
          <p:cNvCxnSpPr>
            <a:cxnSpLocks/>
          </p:cNvCxnSpPr>
          <p:nvPr/>
        </p:nvCxnSpPr>
        <p:spPr>
          <a:xfrm>
            <a:off x="2407319" y="5358915"/>
            <a:ext cx="7545599" cy="17958"/>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6" name="Akış Çizelgesi: Bağlayıcı 5">
            <a:extLst>
              <a:ext uri="{FF2B5EF4-FFF2-40B4-BE49-F238E27FC236}">
                <a16:creationId xmlns:a16="http://schemas.microsoft.com/office/drawing/2014/main" id="{C5952A90-BB21-4DE7-B622-B34C9DA269EC}"/>
              </a:ext>
            </a:extLst>
          </p:cNvPr>
          <p:cNvSpPr/>
          <p:nvPr/>
        </p:nvSpPr>
        <p:spPr>
          <a:xfrm>
            <a:off x="9663118" y="5245223"/>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7" name="Akış Çizelgesi: Bağlayıcı 6">
            <a:extLst>
              <a:ext uri="{FF2B5EF4-FFF2-40B4-BE49-F238E27FC236}">
                <a16:creationId xmlns:a16="http://schemas.microsoft.com/office/drawing/2014/main" id="{3C6C6452-F68D-4A82-ACE3-B471A4230AB7}"/>
              </a:ext>
            </a:extLst>
          </p:cNvPr>
          <p:cNvSpPr/>
          <p:nvPr/>
        </p:nvSpPr>
        <p:spPr>
          <a:xfrm>
            <a:off x="7074890" y="5250873"/>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8" name="Akış Çizelgesi: Bağlayıcı 7">
            <a:extLst>
              <a:ext uri="{FF2B5EF4-FFF2-40B4-BE49-F238E27FC236}">
                <a16:creationId xmlns:a16="http://schemas.microsoft.com/office/drawing/2014/main" id="{6C387EA9-83EA-4638-BB7C-B5F75D7B542A}"/>
              </a:ext>
            </a:extLst>
          </p:cNvPr>
          <p:cNvSpPr/>
          <p:nvPr/>
        </p:nvSpPr>
        <p:spPr>
          <a:xfrm>
            <a:off x="2328163" y="5245223"/>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9" name="Metin kutusu 8">
            <a:extLst>
              <a:ext uri="{FF2B5EF4-FFF2-40B4-BE49-F238E27FC236}">
                <a16:creationId xmlns:a16="http://schemas.microsoft.com/office/drawing/2014/main" id="{4CB9A3A1-3DD3-4BFD-AF93-D5EA4182401E}"/>
              </a:ext>
            </a:extLst>
          </p:cNvPr>
          <p:cNvSpPr txBox="1"/>
          <p:nvPr/>
        </p:nvSpPr>
        <p:spPr>
          <a:xfrm>
            <a:off x="1286056" y="5497223"/>
            <a:ext cx="2663814" cy="400110"/>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Üye Sayılarının Tespiti</a:t>
            </a:r>
          </a:p>
        </p:txBody>
      </p:sp>
      <p:sp>
        <p:nvSpPr>
          <p:cNvPr id="10" name="Metin kutusu 9">
            <a:extLst>
              <a:ext uri="{FF2B5EF4-FFF2-40B4-BE49-F238E27FC236}">
                <a16:creationId xmlns:a16="http://schemas.microsoft.com/office/drawing/2014/main" id="{17314108-8D31-4BF0-9B49-F9BC3CC930D2}"/>
              </a:ext>
            </a:extLst>
          </p:cNvPr>
          <p:cNvSpPr txBox="1"/>
          <p:nvPr/>
        </p:nvSpPr>
        <p:spPr>
          <a:xfrm>
            <a:off x="3547422" y="4640113"/>
            <a:ext cx="3301238"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Temsilcilerin Bakanlığımıza Bildirilmesi</a:t>
            </a:r>
          </a:p>
        </p:txBody>
      </p:sp>
      <p:sp>
        <p:nvSpPr>
          <p:cNvPr id="11" name="Metin kutusu 10">
            <a:extLst>
              <a:ext uri="{FF2B5EF4-FFF2-40B4-BE49-F238E27FC236}">
                <a16:creationId xmlns:a16="http://schemas.microsoft.com/office/drawing/2014/main" id="{1DD346BB-5EBE-4C0F-8F8C-1CBB96B78A2B}"/>
              </a:ext>
            </a:extLst>
          </p:cNvPr>
          <p:cNvSpPr txBox="1"/>
          <p:nvPr/>
        </p:nvSpPr>
        <p:spPr>
          <a:xfrm>
            <a:off x="6140563" y="5497223"/>
            <a:ext cx="2158454"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Toplu Sözleşme Görüşmeleri</a:t>
            </a:r>
          </a:p>
        </p:txBody>
      </p:sp>
      <p:sp>
        <p:nvSpPr>
          <p:cNvPr id="12" name="Akış Çizelgesi: Bağlayıcı 11">
            <a:extLst>
              <a:ext uri="{FF2B5EF4-FFF2-40B4-BE49-F238E27FC236}">
                <a16:creationId xmlns:a16="http://schemas.microsoft.com/office/drawing/2014/main" id="{9BA07199-5528-4464-9DF5-BD9528598811}"/>
              </a:ext>
            </a:extLst>
          </p:cNvPr>
          <p:cNvSpPr/>
          <p:nvPr/>
        </p:nvSpPr>
        <p:spPr>
          <a:xfrm>
            <a:off x="5070449" y="5250873"/>
            <a:ext cx="28980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13" name="Metin kutusu 12">
            <a:extLst>
              <a:ext uri="{FF2B5EF4-FFF2-40B4-BE49-F238E27FC236}">
                <a16:creationId xmlns:a16="http://schemas.microsoft.com/office/drawing/2014/main" id="{118E30D1-F87C-4B9F-99FB-ECDEF081B21C}"/>
              </a:ext>
            </a:extLst>
          </p:cNvPr>
          <p:cNvSpPr txBox="1"/>
          <p:nvPr/>
        </p:nvSpPr>
        <p:spPr>
          <a:xfrm>
            <a:off x="9245135" y="4796542"/>
            <a:ext cx="1415565" cy="400110"/>
          </a:xfrm>
          <a:prstGeom prst="rect">
            <a:avLst/>
          </a:prstGeom>
          <a:noFill/>
        </p:spPr>
        <p:txBody>
          <a:bodyPr wrap="square" rtlCol="0">
            <a:spAutoFit/>
          </a:bodyPr>
          <a:lstStyle/>
          <a:p>
            <a:r>
              <a:rPr lang="tr-TR" sz="2000" dirty="0">
                <a:solidFill>
                  <a:schemeClr val="bg1"/>
                </a:solidFill>
                <a:latin typeface="Garamond" panose="02020404030301010803" pitchFamily="18" charset="0"/>
              </a:rPr>
              <a:t>KGHK</a:t>
            </a:r>
          </a:p>
        </p:txBody>
      </p:sp>
      <p:sp>
        <p:nvSpPr>
          <p:cNvPr id="16" name="İçerik Yer Tutucusu 3">
            <a:extLst>
              <a:ext uri="{FF2B5EF4-FFF2-40B4-BE49-F238E27FC236}">
                <a16:creationId xmlns:a16="http://schemas.microsoft.com/office/drawing/2014/main" id="{896F0E00-D466-456A-A472-AB60E42E9EAB}"/>
              </a:ext>
            </a:extLst>
          </p:cNvPr>
          <p:cNvSpPr>
            <a:spLocks noGrp="1"/>
          </p:cNvSpPr>
          <p:nvPr>
            <p:ph idx="1"/>
          </p:nvPr>
        </p:nvSpPr>
        <p:spPr>
          <a:xfrm>
            <a:off x="838200" y="1454460"/>
            <a:ext cx="10515600" cy="4351338"/>
          </a:xfrm>
        </p:spPr>
        <p:txBody>
          <a:bodyPr/>
          <a:lstStyle/>
          <a:p>
            <a:pPr marL="0" indent="0" algn="just">
              <a:buNone/>
            </a:pPr>
            <a:r>
              <a:rPr lang="tr-TR" sz="2400" b="1" dirty="0">
                <a:latin typeface="Garamond" panose="02020404030301010803" pitchFamily="18" charset="0"/>
              </a:rPr>
              <a:t>Uyuşmazlık  halinde;</a:t>
            </a:r>
          </a:p>
          <a:p>
            <a:pPr marL="0" indent="0" algn="just">
              <a:buNone/>
            </a:pPr>
            <a:r>
              <a:rPr lang="tr-TR" sz="2400" b="1" dirty="0">
                <a:latin typeface="Garamond" panose="02020404030301010803" pitchFamily="18" charset="0"/>
              </a:rPr>
              <a:t>a) </a:t>
            </a:r>
            <a:r>
              <a:rPr lang="tr-TR" sz="2400" dirty="0">
                <a:latin typeface="Garamond" panose="02020404030301010803" pitchFamily="18" charset="0"/>
              </a:rPr>
              <a:t>Üç İşgünü İçerisinde Kamu Görevlileri Hakem Kuruluna Başvurulur </a:t>
            </a:r>
          </a:p>
          <a:p>
            <a:pPr algn="just">
              <a:buClr>
                <a:srgbClr val="DC0B15"/>
              </a:buClr>
              <a:buFont typeface="Wingdings" panose="05000000000000000000" pitchFamily="2" charset="2"/>
              <a:buChar char="Ø"/>
            </a:pPr>
            <a:r>
              <a:rPr lang="tr-TR" sz="2400" dirty="0">
                <a:latin typeface="Garamond" panose="02020404030301010803" pitchFamily="18" charset="0"/>
              </a:rPr>
              <a:t>Bağıtlanan Toplu Sözleşme Resmi Gazetede Yayımlanır</a:t>
            </a:r>
          </a:p>
          <a:p>
            <a:pPr marL="0" indent="0" algn="just">
              <a:buNone/>
            </a:pPr>
            <a:r>
              <a:rPr lang="tr-TR" sz="2400" b="1" dirty="0">
                <a:latin typeface="Garamond" panose="02020404030301010803" pitchFamily="18" charset="0"/>
              </a:rPr>
              <a:t>b) </a:t>
            </a:r>
            <a:r>
              <a:rPr lang="tr-TR" sz="2400" dirty="0">
                <a:latin typeface="Garamond" panose="02020404030301010803" pitchFamily="18" charset="0"/>
              </a:rPr>
              <a:t>Üç İşgünü İçerisinde Kamu Görevlileri Hakem Kuruluna Başvurulmaz </a:t>
            </a:r>
          </a:p>
          <a:p>
            <a:pPr algn="just">
              <a:buClr>
                <a:srgbClr val="DC0B15"/>
              </a:buClr>
              <a:buFont typeface="Wingdings" panose="05000000000000000000" pitchFamily="2" charset="2"/>
              <a:buChar char="Ø"/>
            </a:pPr>
            <a:r>
              <a:rPr lang="tr-TR" sz="2400" dirty="0">
                <a:latin typeface="Garamond" panose="02020404030301010803" pitchFamily="18" charset="0"/>
              </a:rPr>
              <a:t> Mali ve Sosyal Haklar Genel Hükümlere Göre Belirlenir</a:t>
            </a:r>
          </a:p>
          <a:p>
            <a:pPr marL="0" indent="0">
              <a:buNone/>
            </a:pPr>
            <a:endParaRPr lang="tr-TR" sz="2400" dirty="0">
              <a:latin typeface="Garamond" panose="02020404030301010803" pitchFamily="18" charset="0"/>
            </a:endParaRPr>
          </a:p>
          <a:p>
            <a:pPr marL="0" indent="0">
              <a:buNone/>
            </a:pPr>
            <a:endParaRPr lang="tr-TR" dirty="0"/>
          </a:p>
        </p:txBody>
      </p:sp>
    </p:spTree>
    <p:extLst>
      <p:ext uri="{BB962C8B-B14F-4D97-AF65-F5344CB8AC3E}">
        <p14:creationId xmlns:p14="http://schemas.microsoft.com/office/powerpoint/2010/main" val="190304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1000"/>
                                        <p:tgtEl>
                                          <p:spTgt spid="16">
                                            <p:txEl>
                                              <p:pRg st="0" end="0"/>
                                            </p:txEl>
                                          </p:spTgt>
                                        </p:tgtEl>
                                      </p:cBhvr>
                                    </p:animEffect>
                                    <p:anim calcmode="lin" valueType="num">
                                      <p:cBhvr>
                                        <p:cTn id="8"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xEl>
                                              <p:pRg st="1" end="1"/>
                                            </p:txEl>
                                          </p:spTgt>
                                        </p:tgtEl>
                                        <p:attrNameLst>
                                          <p:attrName>style.visibility</p:attrName>
                                        </p:attrNameLst>
                                      </p:cBhvr>
                                      <p:to>
                                        <p:strVal val="visible"/>
                                      </p:to>
                                    </p:set>
                                    <p:animEffect transition="in" filter="fade">
                                      <p:cBhvr>
                                        <p:cTn id="14" dur="1000"/>
                                        <p:tgtEl>
                                          <p:spTgt spid="16">
                                            <p:txEl>
                                              <p:pRg st="1" end="1"/>
                                            </p:txEl>
                                          </p:spTgt>
                                        </p:tgtEl>
                                      </p:cBhvr>
                                    </p:animEffect>
                                    <p:anim calcmode="lin" valueType="num">
                                      <p:cBhvr>
                                        <p:cTn id="15"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xEl>
                                              <p:pRg st="2" end="2"/>
                                            </p:txEl>
                                          </p:spTgt>
                                        </p:tgtEl>
                                        <p:attrNameLst>
                                          <p:attrName>style.visibility</p:attrName>
                                        </p:attrNameLst>
                                      </p:cBhvr>
                                      <p:to>
                                        <p:strVal val="visible"/>
                                      </p:to>
                                    </p:set>
                                    <p:animEffect transition="in" filter="fade">
                                      <p:cBhvr>
                                        <p:cTn id="21" dur="1000"/>
                                        <p:tgtEl>
                                          <p:spTgt spid="16">
                                            <p:txEl>
                                              <p:pRg st="2" end="2"/>
                                            </p:txEl>
                                          </p:spTgt>
                                        </p:tgtEl>
                                      </p:cBhvr>
                                    </p:animEffect>
                                    <p:anim calcmode="lin" valueType="num">
                                      <p:cBhvr>
                                        <p:cTn id="22"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
                                            <p:txEl>
                                              <p:pRg st="3" end="3"/>
                                            </p:txEl>
                                          </p:spTgt>
                                        </p:tgtEl>
                                        <p:attrNameLst>
                                          <p:attrName>style.visibility</p:attrName>
                                        </p:attrNameLst>
                                      </p:cBhvr>
                                      <p:to>
                                        <p:strVal val="visible"/>
                                      </p:to>
                                    </p:set>
                                    <p:animEffect transition="in" filter="fade">
                                      <p:cBhvr>
                                        <p:cTn id="28" dur="1000"/>
                                        <p:tgtEl>
                                          <p:spTgt spid="16">
                                            <p:txEl>
                                              <p:pRg st="3" end="3"/>
                                            </p:txEl>
                                          </p:spTgt>
                                        </p:tgtEl>
                                      </p:cBhvr>
                                    </p:animEffect>
                                    <p:anim calcmode="lin" valueType="num">
                                      <p:cBhvr>
                                        <p:cTn id="29"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xEl>
                                              <p:pRg st="4" end="4"/>
                                            </p:txEl>
                                          </p:spTgt>
                                        </p:tgtEl>
                                        <p:attrNameLst>
                                          <p:attrName>style.visibility</p:attrName>
                                        </p:attrNameLst>
                                      </p:cBhvr>
                                      <p:to>
                                        <p:strVal val="visible"/>
                                      </p:to>
                                    </p:set>
                                    <p:animEffect transition="in" filter="fade">
                                      <p:cBhvr>
                                        <p:cTn id="35" dur="1000"/>
                                        <p:tgtEl>
                                          <p:spTgt spid="16">
                                            <p:txEl>
                                              <p:pRg st="4" end="4"/>
                                            </p:txEl>
                                          </p:spTgt>
                                        </p:tgtEl>
                                      </p:cBhvr>
                                    </p:animEffect>
                                    <p:anim calcmode="lin" valueType="num">
                                      <p:cBhvr>
                                        <p:cTn id="36"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7B7785-3FA9-4445-8908-C0A02C4EDC75}"/>
              </a:ext>
            </a:extLst>
          </p:cNvPr>
          <p:cNvSpPr>
            <a:spLocks noGrp="1"/>
          </p:cNvSpPr>
          <p:nvPr>
            <p:ph type="title"/>
          </p:nvPr>
        </p:nvSpPr>
        <p:spPr/>
        <p:txBody>
          <a:bodyPr>
            <a:normAutofit/>
          </a:bodyPr>
          <a:lstStyle/>
          <a:p>
            <a:r>
              <a:rPr lang="tr-TR" sz="3200" b="1" dirty="0">
                <a:latin typeface="Garamond" panose="02020404030301010803" pitchFamily="18" charset="0"/>
              </a:rPr>
              <a:t>Kamu Görevlileri Hakem Kurulu</a:t>
            </a:r>
          </a:p>
        </p:txBody>
      </p:sp>
      <p:sp>
        <p:nvSpPr>
          <p:cNvPr id="4" name="Metin kutusu 3">
            <a:extLst>
              <a:ext uri="{FF2B5EF4-FFF2-40B4-BE49-F238E27FC236}">
                <a16:creationId xmlns:a16="http://schemas.microsoft.com/office/drawing/2014/main" id="{ECEAF9BF-F0C4-4EAC-B205-37E40CC308FB}"/>
              </a:ext>
            </a:extLst>
          </p:cNvPr>
          <p:cNvSpPr txBox="1"/>
          <p:nvPr/>
        </p:nvSpPr>
        <p:spPr>
          <a:xfrm>
            <a:off x="0" y="4744090"/>
            <a:ext cx="12192000" cy="1542684"/>
          </a:xfrm>
          <a:prstGeom prst="rect">
            <a:avLst/>
          </a:prstGeom>
          <a:solidFill>
            <a:srgbClr val="B40001"/>
          </a:solidFill>
        </p:spPr>
        <p:txBody>
          <a:bodyPr wrap="square" rtlCol="0">
            <a:spAutoFit/>
          </a:bodyPr>
          <a:lstStyle/>
          <a:p>
            <a:endParaRPr lang="tr-TR" dirty="0"/>
          </a:p>
        </p:txBody>
      </p:sp>
      <p:cxnSp>
        <p:nvCxnSpPr>
          <p:cNvPr id="5" name="Düz Bağlayıcı 4">
            <a:extLst>
              <a:ext uri="{FF2B5EF4-FFF2-40B4-BE49-F238E27FC236}">
                <a16:creationId xmlns:a16="http://schemas.microsoft.com/office/drawing/2014/main" id="{09F49401-3BCE-4ED5-8996-4783F27D570D}"/>
              </a:ext>
            </a:extLst>
          </p:cNvPr>
          <p:cNvCxnSpPr>
            <a:cxnSpLocks/>
            <a:stCxn id="8" idx="6"/>
          </p:cNvCxnSpPr>
          <p:nvPr/>
        </p:nvCxnSpPr>
        <p:spPr>
          <a:xfrm flipV="1">
            <a:off x="2427960" y="5512520"/>
            <a:ext cx="6932136" cy="2912"/>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6" name="Akış Çizelgesi: Bağlayıcı 5">
            <a:extLst>
              <a:ext uri="{FF2B5EF4-FFF2-40B4-BE49-F238E27FC236}">
                <a16:creationId xmlns:a16="http://schemas.microsoft.com/office/drawing/2014/main" id="{83A68FB7-28EF-401A-A076-9A4D908A6969}"/>
              </a:ext>
            </a:extLst>
          </p:cNvPr>
          <p:cNvSpPr/>
          <p:nvPr/>
        </p:nvSpPr>
        <p:spPr>
          <a:xfrm>
            <a:off x="9266711" y="5394867"/>
            <a:ext cx="26181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7" name="Akış Çizelgesi: Bağlayıcı 6">
            <a:extLst>
              <a:ext uri="{FF2B5EF4-FFF2-40B4-BE49-F238E27FC236}">
                <a16:creationId xmlns:a16="http://schemas.microsoft.com/office/drawing/2014/main" id="{ED19579F-05F5-4CA5-8998-1875AD0F7EA7}"/>
              </a:ext>
            </a:extLst>
          </p:cNvPr>
          <p:cNvSpPr/>
          <p:nvPr/>
        </p:nvSpPr>
        <p:spPr>
          <a:xfrm>
            <a:off x="7272350" y="5392269"/>
            <a:ext cx="26181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8" name="Akış Çizelgesi: Bağlayıcı 7">
            <a:extLst>
              <a:ext uri="{FF2B5EF4-FFF2-40B4-BE49-F238E27FC236}">
                <a16:creationId xmlns:a16="http://schemas.microsoft.com/office/drawing/2014/main" id="{DE448CD1-4F69-4177-B522-FC3E98BA630D}"/>
              </a:ext>
            </a:extLst>
          </p:cNvPr>
          <p:cNvSpPr/>
          <p:nvPr/>
        </p:nvSpPr>
        <p:spPr>
          <a:xfrm>
            <a:off x="2166150" y="5389432"/>
            <a:ext cx="26181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9" name="Metin kutusu 8">
            <a:extLst>
              <a:ext uri="{FF2B5EF4-FFF2-40B4-BE49-F238E27FC236}">
                <a16:creationId xmlns:a16="http://schemas.microsoft.com/office/drawing/2014/main" id="{7AA54FE5-908D-4B64-94E5-8A9C17363905}"/>
              </a:ext>
            </a:extLst>
          </p:cNvPr>
          <p:cNvSpPr txBox="1"/>
          <p:nvPr/>
        </p:nvSpPr>
        <p:spPr>
          <a:xfrm>
            <a:off x="1223321" y="5607034"/>
            <a:ext cx="2406529" cy="400110"/>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Üye Sayılarının Tespiti</a:t>
            </a:r>
          </a:p>
        </p:txBody>
      </p:sp>
      <p:sp>
        <p:nvSpPr>
          <p:cNvPr id="10" name="Metin kutusu 9">
            <a:extLst>
              <a:ext uri="{FF2B5EF4-FFF2-40B4-BE49-F238E27FC236}">
                <a16:creationId xmlns:a16="http://schemas.microsoft.com/office/drawing/2014/main" id="{599DDC41-7763-40B5-888F-E55F1670B5AD}"/>
              </a:ext>
            </a:extLst>
          </p:cNvPr>
          <p:cNvSpPr txBox="1"/>
          <p:nvPr/>
        </p:nvSpPr>
        <p:spPr>
          <a:xfrm>
            <a:off x="3501197" y="4721122"/>
            <a:ext cx="2982387"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Temsilcilerin Bakanlığımıza Bildirilmesi</a:t>
            </a:r>
          </a:p>
        </p:txBody>
      </p:sp>
      <p:sp>
        <p:nvSpPr>
          <p:cNvPr id="11" name="Metin kutusu 10">
            <a:extLst>
              <a:ext uri="{FF2B5EF4-FFF2-40B4-BE49-F238E27FC236}">
                <a16:creationId xmlns:a16="http://schemas.microsoft.com/office/drawing/2014/main" id="{1BAC7D17-515E-439B-BF46-543CF90340D1}"/>
              </a:ext>
            </a:extLst>
          </p:cNvPr>
          <p:cNvSpPr txBox="1"/>
          <p:nvPr/>
        </p:nvSpPr>
        <p:spPr>
          <a:xfrm>
            <a:off x="6465416" y="5607034"/>
            <a:ext cx="1949979" cy="707886"/>
          </a:xfrm>
          <a:prstGeom prst="rect">
            <a:avLst/>
          </a:prstGeom>
          <a:noFill/>
        </p:spPr>
        <p:txBody>
          <a:bodyPr wrap="square" rtlCol="0">
            <a:spAutoFit/>
          </a:bodyPr>
          <a:lstStyle/>
          <a:p>
            <a:pPr algn="ctr"/>
            <a:r>
              <a:rPr lang="tr-TR" sz="2000" dirty="0">
                <a:solidFill>
                  <a:schemeClr val="bg1"/>
                </a:solidFill>
                <a:latin typeface="Garamond" panose="02020404030301010803" pitchFamily="18" charset="0"/>
              </a:rPr>
              <a:t>Toplu Sözleşme Görüşmeleri</a:t>
            </a:r>
          </a:p>
        </p:txBody>
      </p:sp>
      <p:sp>
        <p:nvSpPr>
          <p:cNvPr id="12" name="Akış Çizelgesi: Bağlayıcı 11">
            <a:extLst>
              <a:ext uri="{FF2B5EF4-FFF2-40B4-BE49-F238E27FC236}">
                <a16:creationId xmlns:a16="http://schemas.microsoft.com/office/drawing/2014/main" id="{57C238C7-DFF2-4077-8118-E6157AF71084}"/>
              </a:ext>
            </a:extLst>
          </p:cNvPr>
          <p:cNvSpPr/>
          <p:nvPr/>
        </p:nvSpPr>
        <p:spPr>
          <a:xfrm>
            <a:off x="4853171" y="5394867"/>
            <a:ext cx="261810" cy="252000"/>
          </a:xfrm>
          <a:prstGeom prst="flowChartConnector">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bg1"/>
              </a:solidFill>
            </a:endParaRPr>
          </a:p>
        </p:txBody>
      </p:sp>
      <p:sp>
        <p:nvSpPr>
          <p:cNvPr id="13" name="Metin kutusu 12">
            <a:extLst>
              <a:ext uri="{FF2B5EF4-FFF2-40B4-BE49-F238E27FC236}">
                <a16:creationId xmlns:a16="http://schemas.microsoft.com/office/drawing/2014/main" id="{6F14342D-98A7-44D4-BBE9-F5EE215AF032}"/>
              </a:ext>
            </a:extLst>
          </p:cNvPr>
          <p:cNvSpPr txBox="1"/>
          <p:nvPr/>
        </p:nvSpPr>
        <p:spPr>
          <a:xfrm>
            <a:off x="8889100" y="4903612"/>
            <a:ext cx="1278842" cy="400110"/>
          </a:xfrm>
          <a:prstGeom prst="rect">
            <a:avLst/>
          </a:prstGeom>
          <a:noFill/>
        </p:spPr>
        <p:txBody>
          <a:bodyPr wrap="square" rtlCol="0">
            <a:spAutoFit/>
          </a:bodyPr>
          <a:lstStyle/>
          <a:p>
            <a:r>
              <a:rPr lang="tr-TR" sz="2000" dirty="0">
                <a:solidFill>
                  <a:schemeClr val="bg1"/>
                </a:solidFill>
                <a:latin typeface="Garamond" panose="02020404030301010803" pitchFamily="18" charset="0"/>
              </a:rPr>
              <a:t>KGHK</a:t>
            </a:r>
          </a:p>
        </p:txBody>
      </p:sp>
      <p:sp>
        <p:nvSpPr>
          <p:cNvPr id="15" name="İçerik Yer Tutucusu 14">
            <a:extLst>
              <a:ext uri="{FF2B5EF4-FFF2-40B4-BE49-F238E27FC236}">
                <a16:creationId xmlns:a16="http://schemas.microsoft.com/office/drawing/2014/main" id="{9902DF9F-0A49-44BD-985D-BDB143C42E15}"/>
              </a:ext>
            </a:extLst>
          </p:cNvPr>
          <p:cNvSpPr>
            <a:spLocks noGrp="1"/>
          </p:cNvSpPr>
          <p:nvPr>
            <p:ph idx="1"/>
          </p:nvPr>
        </p:nvSpPr>
        <p:spPr>
          <a:xfrm>
            <a:off x="1013564" y="1152826"/>
            <a:ext cx="10340236" cy="3541419"/>
          </a:xfrm>
          <a:prstGeom prst="rect">
            <a:avLst/>
          </a:prstGeom>
        </p:spPr>
        <p:txBody>
          <a:bodyPr wrap="square">
            <a:spAutoFit/>
          </a:bodyPr>
          <a:lstStyle/>
          <a:p>
            <a:pPr marL="285750" indent="-285750" algn="just">
              <a:lnSpc>
                <a:spcPct val="107000"/>
              </a:lnSpc>
              <a:spcAft>
                <a:spcPts val="800"/>
              </a:spcAft>
              <a:buClr>
                <a:srgbClr val="FF0000"/>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Her toplu sözleşme dönemi için ayrı ayrı belirlenecek </a:t>
            </a:r>
            <a:r>
              <a:rPr lang="tr-TR" sz="2000" dirty="0" err="1">
                <a:latin typeface="Garamond" panose="02020404030301010803" pitchFamily="18" charset="0"/>
                <a:ea typeface="Calibri" panose="020F0502020204030204" pitchFamily="34" charset="0"/>
                <a:cs typeface="Times New Roman" panose="02020603050405020304" pitchFamily="18" charset="0"/>
              </a:rPr>
              <a:t>onbir</a:t>
            </a:r>
            <a:r>
              <a:rPr lang="tr-TR" sz="2000" dirty="0">
                <a:latin typeface="Garamond" panose="02020404030301010803" pitchFamily="18" charset="0"/>
                <a:ea typeface="Calibri" panose="020F0502020204030204" pitchFamily="34" charset="0"/>
                <a:cs typeface="Times New Roman" panose="02020603050405020304" pitchFamily="18" charset="0"/>
              </a:rPr>
              <a:t> üyeden oluşur.</a:t>
            </a:r>
          </a:p>
          <a:p>
            <a:pPr algn="just">
              <a:lnSpc>
                <a:spcPct val="107000"/>
              </a:lnSpc>
              <a:spcAft>
                <a:spcPts val="800"/>
              </a:spcAft>
              <a:buClr>
                <a:srgbClr val="FF0000"/>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Başkanın çağrısı üzerine Başkan dahil en az sekiz üyenin katılımı ile toplanır.  </a:t>
            </a:r>
          </a:p>
          <a:p>
            <a:pPr algn="just">
              <a:lnSpc>
                <a:spcPct val="107000"/>
              </a:lnSpc>
              <a:spcAft>
                <a:spcPts val="800"/>
              </a:spcAft>
              <a:buClr>
                <a:srgbClr val="FF0000"/>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Tarafların başvuru tarihinden itibaren beş gün içinde kararını verir. </a:t>
            </a:r>
          </a:p>
          <a:p>
            <a:pPr algn="just">
              <a:lnSpc>
                <a:spcPct val="107000"/>
              </a:lnSpc>
              <a:spcAft>
                <a:spcPts val="800"/>
              </a:spcAft>
              <a:buClr>
                <a:srgbClr val="FF0000"/>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Toplantıya katılanların çoğunluğu ile karar alır. Oyların eşitliği halinde Başkanın bulunduğu taraf çoğunluğu sağlamış sayılır. </a:t>
            </a:r>
          </a:p>
          <a:p>
            <a:pPr algn="just">
              <a:lnSpc>
                <a:spcPct val="107000"/>
              </a:lnSpc>
              <a:spcAft>
                <a:spcPts val="800"/>
              </a:spcAft>
              <a:buClr>
                <a:srgbClr val="FF0000"/>
              </a:buClr>
              <a:buFont typeface="Wingdings" panose="05000000000000000000" pitchFamily="2" charset="2"/>
              <a:buChar char="v"/>
            </a:pPr>
            <a:r>
              <a:rPr lang="tr-TR" sz="2000" b="1" dirty="0">
                <a:latin typeface="Garamond" panose="02020404030301010803" pitchFamily="18" charset="0"/>
                <a:ea typeface="Calibri" panose="020F0502020204030204" pitchFamily="34" charset="0"/>
                <a:cs typeface="Times New Roman" panose="02020603050405020304" pitchFamily="18" charset="0"/>
              </a:rPr>
              <a:t>Kurul kararları kesindir ve toplu sözleşme hükmündedir. </a:t>
            </a:r>
          </a:p>
          <a:p>
            <a:pPr algn="just">
              <a:lnSpc>
                <a:spcPct val="107000"/>
              </a:lnSpc>
              <a:spcAft>
                <a:spcPts val="800"/>
              </a:spcAft>
              <a:buClr>
                <a:srgbClr val="FF0000"/>
              </a:buClr>
              <a:buFont typeface="Wingdings" panose="05000000000000000000" pitchFamily="2" charset="2"/>
              <a:buChar char="v"/>
            </a:pPr>
            <a:r>
              <a:rPr lang="tr-TR" sz="2000" dirty="0">
                <a:latin typeface="Garamond" panose="02020404030301010803" pitchFamily="18" charset="0"/>
                <a:ea typeface="Calibri" panose="020F0502020204030204" pitchFamily="34" charset="0"/>
                <a:cs typeface="Times New Roman" panose="02020603050405020304" pitchFamily="18" charset="0"/>
              </a:rPr>
              <a:t>Kurul kararları taraflara üç gün içerisinde yazılı olarak bildirilir ve Resmî Gazetede yayımlanır. </a:t>
            </a:r>
          </a:p>
        </p:txBody>
      </p:sp>
    </p:spTree>
    <p:extLst>
      <p:ext uri="{BB962C8B-B14F-4D97-AF65-F5344CB8AC3E}">
        <p14:creationId xmlns:p14="http://schemas.microsoft.com/office/powerpoint/2010/main" val="127398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A70EBC-E49C-F615-4A04-ABE020D120E2}"/>
              </a:ext>
            </a:extLst>
          </p:cNvPr>
          <p:cNvSpPr>
            <a:spLocks noGrp="1"/>
          </p:cNvSpPr>
          <p:nvPr>
            <p:ph type="title"/>
          </p:nvPr>
        </p:nvSpPr>
        <p:spPr>
          <a:xfrm>
            <a:off x="1699064" y="355503"/>
            <a:ext cx="8793871" cy="651068"/>
          </a:xfrm>
        </p:spPr>
        <p:txBody>
          <a:bodyPr>
            <a:normAutofit/>
          </a:bodyPr>
          <a:lstStyle/>
          <a:p>
            <a:r>
              <a:rPr lang="tr-TR" sz="3200" b="1" dirty="0">
                <a:latin typeface="Garamond" panose="02020404030301010803" pitchFamily="18" charset="0"/>
              </a:rPr>
              <a:t>4688 SAYILI KANUNUN AMACI</a:t>
            </a:r>
          </a:p>
        </p:txBody>
      </p:sp>
      <p:sp>
        <p:nvSpPr>
          <p:cNvPr id="3" name="İçerik Yer Tutucusu 2">
            <a:extLst>
              <a:ext uri="{FF2B5EF4-FFF2-40B4-BE49-F238E27FC236}">
                <a16:creationId xmlns:a16="http://schemas.microsoft.com/office/drawing/2014/main" id="{CB23DBE0-2208-E79E-56A4-84E80A7290A8}"/>
              </a:ext>
            </a:extLst>
          </p:cNvPr>
          <p:cNvSpPr>
            <a:spLocks noGrp="1"/>
          </p:cNvSpPr>
          <p:nvPr>
            <p:ph idx="1"/>
          </p:nvPr>
        </p:nvSpPr>
        <p:spPr>
          <a:xfrm>
            <a:off x="388307" y="1678488"/>
            <a:ext cx="10965493" cy="4498475"/>
          </a:xfrm>
        </p:spPr>
        <p:txBody>
          <a:bodyPr/>
          <a:lstStyle/>
          <a:p>
            <a:pPr algn="just">
              <a:buClr>
                <a:srgbClr val="FF0000"/>
              </a:buClr>
              <a:buFont typeface="Wingdings" panose="05000000000000000000" pitchFamily="2" charset="2"/>
              <a:buChar char="v"/>
            </a:pPr>
            <a:r>
              <a:rPr lang="tr-TR" dirty="0">
                <a:latin typeface="Garamond" panose="02020404030301010803" pitchFamily="18" charset="0"/>
              </a:rPr>
              <a:t>Bu Kanunun amacı, kamu görevlilerinin ortak ekonomik, sosyal ve meslekî hak ve menfaatlerinin korunması ve geliştirilmesi için oluşturdukları sendika ve konfederasyonların kuruluşu, organları, yetkileri ve faaliyetleri ile sendika ve konfederasyonlarda görev alacak kamu görevlilerinin hak ve sorumluluklarını belirlemek ve toplu sözleşme yapılmasına ilişkin usul ve esasları düzenlemektir.</a:t>
            </a:r>
          </a:p>
          <a:p>
            <a:pPr marL="0" indent="0">
              <a:buNone/>
            </a:pPr>
            <a:endParaRPr lang="tr-TR" dirty="0"/>
          </a:p>
        </p:txBody>
      </p:sp>
    </p:spTree>
    <p:extLst>
      <p:ext uri="{BB962C8B-B14F-4D97-AF65-F5344CB8AC3E}">
        <p14:creationId xmlns:p14="http://schemas.microsoft.com/office/powerpoint/2010/main" val="24236803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C5577A-BE27-81D3-339D-E7A008657678}"/>
              </a:ext>
            </a:extLst>
          </p:cNvPr>
          <p:cNvSpPr>
            <a:spLocks noGrp="1"/>
          </p:cNvSpPr>
          <p:nvPr>
            <p:ph type="title"/>
          </p:nvPr>
        </p:nvSpPr>
        <p:spPr>
          <a:xfrm>
            <a:off x="1435728" y="513672"/>
            <a:ext cx="8793871" cy="651068"/>
          </a:xfrm>
        </p:spPr>
        <p:txBody>
          <a:bodyPr>
            <a:normAutofit/>
          </a:bodyPr>
          <a:lstStyle/>
          <a:p>
            <a:r>
              <a:rPr lang="tr-TR" sz="3200" b="1" dirty="0">
                <a:latin typeface="Garamond" panose="02020404030301010803" pitchFamily="18" charset="0"/>
              </a:rPr>
              <a:t>SENDİKALAŞMA ORANLARI</a:t>
            </a:r>
            <a:endParaRPr lang="tr-TR" sz="3200" b="1" dirty="0"/>
          </a:p>
        </p:txBody>
      </p:sp>
      <p:sp>
        <p:nvSpPr>
          <p:cNvPr id="5" name="Dikdörtgen 4">
            <a:extLst>
              <a:ext uri="{FF2B5EF4-FFF2-40B4-BE49-F238E27FC236}">
                <a16:creationId xmlns:a16="http://schemas.microsoft.com/office/drawing/2014/main" id="{37FE6220-B388-9275-538C-BC8AA7B51298}"/>
              </a:ext>
            </a:extLst>
          </p:cNvPr>
          <p:cNvSpPr/>
          <p:nvPr/>
        </p:nvSpPr>
        <p:spPr>
          <a:xfrm>
            <a:off x="5042826" y="4714052"/>
            <a:ext cx="2174033" cy="1323439"/>
          </a:xfrm>
          <a:prstGeom prst="rect">
            <a:avLst/>
          </a:prstGeom>
        </p:spPr>
        <p:txBody>
          <a:bodyPr wrap="square">
            <a:spAutoFit/>
          </a:bodyPr>
          <a:lstStyle/>
          <a:p>
            <a:pPr lvl="0" algn="ctr"/>
            <a:r>
              <a:rPr lang="tr-TR" sz="2000" b="1" dirty="0">
                <a:effectLst>
                  <a:outerShdw blurRad="50800" dist="38100" dir="2700000" algn="tl" rotWithShape="0">
                    <a:prstClr val="black">
                      <a:alpha val="40000"/>
                    </a:prstClr>
                  </a:outerShdw>
                </a:effectLst>
                <a:latin typeface="Garamond" panose="02020404030301010803" pitchFamily="18" charset="0"/>
              </a:rPr>
              <a:t>Sendikalaşma Oranı</a:t>
            </a:r>
          </a:p>
          <a:p>
            <a:pPr algn="ctr"/>
            <a:r>
              <a:rPr lang="tr-TR" sz="2000" b="1" dirty="0">
                <a:solidFill>
                  <a:srgbClr val="FF0000"/>
                </a:solidFill>
                <a:effectLst>
                  <a:outerShdw blurRad="50800" dist="38100" dir="2700000" algn="tl" rotWithShape="0">
                    <a:prstClr val="black">
                      <a:alpha val="40000"/>
                    </a:prstClr>
                  </a:outerShdw>
                </a:effectLst>
                <a:latin typeface="Garamond" panose="02020404030301010803" pitchFamily="18" charset="0"/>
              </a:rPr>
              <a:t>%72.63</a:t>
            </a:r>
          </a:p>
          <a:p>
            <a:pPr lvl="0" algn="ctr"/>
            <a:endParaRPr lang="tr-TR" sz="2000" b="1" dirty="0">
              <a:effectLst>
                <a:outerShdw blurRad="50800" dist="38100" dir="2700000" algn="tl" rotWithShape="0">
                  <a:prstClr val="black">
                    <a:alpha val="40000"/>
                  </a:prstClr>
                </a:outerShdw>
              </a:effectLst>
              <a:latin typeface="Garamond" panose="02020404030301010803" pitchFamily="18" charset="0"/>
            </a:endParaRPr>
          </a:p>
        </p:txBody>
      </p:sp>
      <p:sp>
        <p:nvSpPr>
          <p:cNvPr id="6" name="Dikdörtgen 5">
            <a:extLst>
              <a:ext uri="{FF2B5EF4-FFF2-40B4-BE49-F238E27FC236}">
                <a16:creationId xmlns:a16="http://schemas.microsoft.com/office/drawing/2014/main" id="{166E2ABD-F8C7-D982-8A7A-12C5D39081F2}"/>
              </a:ext>
            </a:extLst>
          </p:cNvPr>
          <p:cNvSpPr/>
          <p:nvPr/>
        </p:nvSpPr>
        <p:spPr>
          <a:xfrm>
            <a:off x="1343834" y="4430717"/>
            <a:ext cx="2377988" cy="1015663"/>
          </a:xfrm>
          <a:prstGeom prst="rect">
            <a:avLst/>
          </a:prstGeom>
        </p:spPr>
        <p:txBody>
          <a:bodyPr wrap="square">
            <a:spAutoFit/>
          </a:bodyPr>
          <a:lstStyle/>
          <a:p>
            <a:pPr algn="ctr"/>
            <a:r>
              <a:rPr lang="tr-TR" sz="2000" b="1" dirty="0">
                <a:effectLst>
                  <a:outerShdw blurRad="50800" dist="38100" dir="2700000" algn="tl" rotWithShape="0">
                    <a:prstClr val="black">
                      <a:alpha val="40000"/>
                    </a:prstClr>
                  </a:outerShdw>
                </a:effectLst>
                <a:latin typeface="Garamond" panose="02020404030301010803" pitchFamily="18" charset="0"/>
              </a:rPr>
              <a:t>Toplam Kamu Görevlisi Sayısı</a:t>
            </a:r>
          </a:p>
          <a:p>
            <a:pPr algn="ctr"/>
            <a:r>
              <a:rPr lang="tr-TR" sz="2000" b="1" dirty="0">
                <a:effectLst>
                  <a:outerShdw blurRad="50800" dist="38100" dir="2700000" algn="tl" rotWithShape="0">
                    <a:prstClr val="black">
                      <a:alpha val="40000"/>
                    </a:prstClr>
                  </a:outerShdw>
                </a:effectLst>
                <a:latin typeface="Garamond" panose="02020404030301010803" pitchFamily="18" charset="0"/>
              </a:rPr>
              <a:t> </a:t>
            </a:r>
            <a:r>
              <a:rPr lang="tr-TR" sz="2000" b="1" dirty="0">
                <a:solidFill>
                  <a:srgbClr val="FF0000"/>
                </a:solidFill>
                <a:effectLst>
                  <a:outerShdw blurRad="50800" dist="38100" dir="2700000" algn="tl" rotWithShape="0">
                    <a:prstClr val="black">
                      <a:alpha val="40000"/>
                    </a:prstClr>
                  </a:outerShdw>
                </a:effectLst>
                <a:latin typeface="Garamond" panose="02020404030301010803" pitchFamily="18" charset="0"/>
              </a:rPr>
              <a:t>2.746.681</a:t>
            </a:r>
            <a:endParaRPr lang="tr-TR" sz="2000" b="1" dirty="0">
              <a:effectLst>
                <a:outerShdw blurRad="50800" dist="38100" dir="2700000" algn="tl" rotWithShape="0">
                  <a:prstClr val="black">
                    <a:alpha val="40000"/>
                  </a:prstClr>
                </a:outerShdw>
              </a:effectLst>
              <a:latin typeface="Garamond" panose="02020404030301010803" pitchFamily="18" charset="0"/>
            </a:endParaRPr>
          </a:p>
        </p:txBody>
      </p:sp>
      <p:sp>
        <p:nvSpPr>
          <p:cNvPr id="7" name="Ok: Aşağı 6">
            <a:extLst>
              <a:ext uri="{FF2B5EF4-FFF2-40B4-BE49-F238E27FC236}">
                <a16:creationId xmlns:a16="http://schemas.microsoft.com/office/drawing/2014/main" id="{83C84CF0-E302-EDD9-0B17-A264E8028BC8}"/>
              </a:ext>
            </a:extLst>
          </p:cNvPr>
          <p:cNvSpPr/>
          <p:nvPr/>
        </p:nvSpPr>
        <p:spPr>
          <a:xfrm>
            <a:off x="2341757" y="3728586"/>
            <a:ext cx="405316" cy="60818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pic>
        <p:nvPicPr>
          <p:cNvPr id="8" name="İçerik Yer Tutucusu 21">
            <a:extLst>
              <a:ext uri="{FF2B5EF4-FFF2-40B4-BE49-F238E27FC236}">
                <a16:creationId xmlns:a16="http://schemas.microsoft.com/office/drawing/2014/main" id="{42F21ACF-F65F-A6A6-8C25-3A3165BC99D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4734"/>
          <a:stretch/>
        </p:blipFill>
        <p:spPr>
          <a:xfrm>
            <a:off x="1621004" y="1952102"/>
            <a:ext cx="1823647" cy="1554959"/>
          </a:xfrm>
          <a:prstGeom prst="rect">
            <a:avLst/>
          </a:prstGeom>
        </p:spPr>
      </p:pic>
      <p:pic>
        <p:nvPicPr>
          <p:cNvPr id="9" name="Resim 8">
            <a:extLst>
              <a:ext uri="{FF2B5EF4-FFF2-40B4-BE49-F238E27FC236}">
                <a16:creationId xmlns:a16="http://schemas.microsoft.com/office/drawing/2014/main" id="{9ADADF1B-4E82-E398-E3C2-16A1EEA119C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3136"/>
          <a:stretch/>
        </p:blipFill>
        <p:spPr>
          <a:xfrm>
            <a:off x="5430645" y="2860548"/>
            <a:ext cx="1530220" cy="1084365"/>
          </a:xfrm>
          <a:prstGeom prst="rect">
            <a:avLst/>
          </a:prstGeom>
        </p:spPr>
      </p:pic>
      <p:pic>
        <p:nvPicPr>
          <p:cNvPr id="10" name="Resim 9">
            <a:extLst>
              <a:ext uri="{FF2B5EF4-FFF2-40B4-BE49-F238E27FC236}">
                <a16:creationId xmlns:a16="http://schemas.microsoft.com/office/drawing/2014/main" id="{6FC5C684-E3F2-1BA3-A77D-4CD3AE55A7F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3992"/>
          <a:stretch/>
        </p:blipFill>
        <p:spPr>
          <a:xfrm>
            <a:off x="8280672" y="1753127"/>
            <a:ext cx="2246107" cy="1886388"/>
          </a:xfrm>
          <a:prstGeom prst="rect">
            <a:avLst/>
          </a:prstGeom>
        </p:spPr>
      </p:pic>
      <p:sp>
        <p:nvSpPr>
          <p:cNvPr id="11" name="Ok: Aşağı 10">
            <a:extLst>
              <a:ext uri="{FF2B5EF4-FFF2-40B4-BE49-F238E27FC236}">
                <a16:creationId xmlns:a16="http://schemas.microsoft.com/office/drawing/2014/main" id="{39A5A05F-051B-0788-631C-2AEECCBE2E7D}"/>
              </a:ext>
            </a:extLst>
          </p:cNvPr>
          <p:cNvSpPr/>
          <p:nvPr/>
        </p:nvSpPr>
        <p:spPr>
          <a:xfrm>
            <a:off x="5938739" y="4060787"/>
            <a:ext cx="405317" cy="60818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12" name="Metin kutusu 11">
            <a:extLst>
              <a:ext uri="{FF2B5EF4-FFF2-40B4-BE49-F238E27FC236}">
                <a16:creationId xmlns:a16="http://schemas.microsoft.com/office/drawing/2014/main" id="{4CB7ED3A-C380-5F9E-D81A-59F1C17C60D3}"/>
              </a:ext>
            </a:extLst>
          </p:cNvPr>
          <p:cNvSpPr txBox="1"/>
          <p:nvPr/>
        </p:nvSpPr>
        <p:spPr>
          <a:xfrm>
            <a:off x="487424" y="6037491"/>
            <a:ext cx="3708665" cy="338554"/>
          </a:xfrm>
          <a:prstGeom prst="rect">
            <a:avLst/>
          </a:prstGeom>
          <a:noFill/>
        </p:spPr>
        <p:txBody>
          <a:bodyPr wrap="square" rtlCol="0">
            <a:spAutoFit/>
          </a:bodyPr>
          <a:lstStyle/>
          <a:p>
            <a:r>
              <a:rPr lang="tr-TR" sz="1600" dirty="0">
                <a:solidFill>
                  <a:srgbClr val="FF0000"/>
                </a:solidFill>
                <a:latin typeface="Garamond" panose="02020404030301010803" pitchFamily="18" charset="0"/>
              </a:rPr>
              <a:t>* 2022 Temmuz </a:t>
            </a:r>
            <a:r>
              <a:rPr lang="tr-TR" sz="1600" dirty="0" smtClean="0">
                <a:solidFill>
                  <a:srgbClr val="FF0000"/>
                </a:solidFill>
                <a:latin typeface="Garamond" panose="02020404030301010803" pitchFamily="18" charset="0"/>
              </a:rPr>
              <a:t>İstatistiği</a:t>
            </a:r>
            <a:endParaRPr lang="tr-TR" sz="1600" dirty="0">
              <a:solidFill>
                <a:srgbClr val="FF0000"/>
              </a:solidFill>
              <a:latin typeface="Garamond" panose="02020404030301010803" pitchFamily="18" charset="0"/>
            </a:endParaRPr>
          </a:p>
        </p:txBody>
      </p:sp>
      <p:sp>
        <p:nvSpPr>
          <p:cNvPr id="23" name="Dikdörtgen 22">
            <a:extLst>
              <a:ext uri="{FF2B5EF4-FFF2-40B4-BE49-F238E27FC236}">
                <a16:creationId xmlns:a16="http://schemas.microsoft.com/office/drawing/2014/main" id="{883D00D1-7EEA-E6A7-CAFB-12AD93C57CC4}"/>
              </a:ext>
            </a:extLst>
          </p:cNvPr>
          <p:cNvSpPr/>
          <p:nvPr/>
        </p:nvSpPr>
        <p:spPr>
          <a:xfrm>
            <a:off x="7239019" y="4520097"/>
            <a:ext cx="4430780" cy="1323439"/>
          </a:xfrm>
          <a:prstGeom prst="rect">
            <a:avLst/>
          </a:prstGeom>
        </p:spPr>
        <p:txBody>
          <a:bodyPr wrap="square">
            <a:spAutoFit/>
          </a:bodyPr>
          <a:lstStyle/>
          <a:p>
            <a:pPr algn="ctr"/>
            <a:r>
              <a:rPr lang="tr-TR" sz="2000" b="1" dirty="0">
                <a:effectLst>
                  <a:outerShdw blurRad="50800" dist="38100" dir="2700000" algn="tl" rotWithShape="0">
                    <a:prstClr val="black">
                      <a:alpha val="40000"/>
                    </a:prstClr>
                  </a:outerShdw>
                </a:effectLst>
                <a:latin typeface="Garamond" panose="02020404030301010803" pitchFamily="18" charset="0"/>
              </a:rPr>
              <a:t>Toplam Sendikalı </a:t>
            </a:r>
          </a:p>
          <a:p>
            <a:pPr algn="ctr"/>
            <a:r>
              <a:rPr lang="tr-TR" sz="2000" b="1" dirty="0">
                <a:effectLst>
                  <a:outerShdw blurRad="50800" dist="38100" dir="2700000" algn="tl" rotWithShape="0">
                    <a:prstClr val="black">
                      <a:alpha val="40000"/>
                    </a:prstClr>
                  </a:outerShdw>
                </a:effectLst>
                <a:latin typeface="Garamond" panose="02020404030301010803" pitchFamily="18" charset="0"/>
              </a:rPr>
              <a:t>Kamu Görevlisi Sayısı</a:t>
            </a:r>
          </a:p>
          <a:p>
            <a:pPr algn="ctr"/>
            <a:r>
              <a:rPr lang="tr-TR" sz="2000" b="1" dirty="0">
                <a:solidFill>
                  <a:srgbClr val="FF0000"/>
                </a:solidFill>
                <a:effectLst>
                  <a:outerShdw blurRad="50800" dist="38100" dir="2700000" algn="tl" rotWithShape="0">
                    <a:prstClr val="black">
                      <a:alpha val="40000"/>
                    </a:prstClr>
                  </a:outerShdw>
                </a:effectLst>
                <a:latin typeface="Garamond" panose="02020404030301010803" pitchFamily="18" charset="0"/>
              </a:rPr>
              <a:t>1.994.845</a:t>
            </a:r>
          </a:p>
          <a:p>
            <a:pPr algn="ctr"/>
            <a:endParaRPr lang="tr-TR" sz="2000" b="1" dirty="0">
              <a:effectLst>
                <a:outerShdw blurRad="50800" dist="38100" dir="2700000" algn="tl" rotWithShape="0">
                  <a:prstClr val="black">
                    <a:alpha val="40000"/>
                  </a:prstClr>
                </a:outerShdw>
              </a:effectLst>
              <a:latin typeface="Garamond" panose="02020404030301010803" pitchFamily="18" charset="0"/>
            </a:endParaRPr>
          </a:p>
        </p:txBody>
      </p:sp>
      <p:sp>
        <p:nvSpPr>
          <p:cNvPr id="24" name="Ok: Aşağı 23">
            <a:extLst>
              <a:ext uri="{FF2B5EF4-FFF2-40B4-BE49-F238E27FC236}">
                <a16:creationId xmlns:a16="http://schemas.microsoft.com/office/drawing/2014/main" id="{5D554EEB-D462-5C00-2BCD-958E780B3A25}"/>
              </a:ext>
            </a:extLst>
          </p:cNvPr>
          <p:cNvSpPr/>
          <p:nvPr/>
        </p:nvSpPr>
        <p:spPr>
          <a:xfrm>
            <a:off x="9177782" y="3728586"/>
            <a:ext cx="451886" cy="60818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8308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anim calcmode="lin" valueType="num">
                                      <p:cBhvr>
                                        <p:cTn id="30" dur="1000" fill="hold"/>
                                        <p:tgtEl>
                                          <p:spTgt spid="24"/>
                                        </p:tgtEl>
                                        <p:attrNameLst>
                                          <p:attrName>ppt_x</p:attrName>
                                        </p:attrNameLst>
                                      </p:cBhvr>
                                      <p:tavLst>
                                        <p:tav tm="0">
                                          <p:val>
                                            <p:strVal val="#ppt_x"/>
                                          </p:val>
                                        </p:tav>
                                        <p:tav tm="100000">
                                          <p:val>
                                            <p:strVal val="#ppt_x"/>
                                          </p:val>
                                        </p:tav>
                                      </p:tavLst>
                                    </p:anim>
                                    <p:anim calcmode="lin" valueType="num">
                                      <p:cBhvr>
                                        <p:cTn id="31" dur="1000" fill="hold"/>
                                        <p:tgtEl>
                                          <p:spTgt spid="24"/>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1000"/>
                                        <p:tgtEl>
                                          <p:spTgt spid="5"/>
                                        </p:tgtEl>
                                      </p:cBhvr>
                                    </p:animEffect>
                                    <p:anim calcmode="lin" valueType="num">
                                      <p:cBhvr>
                                        <p:cTn id="52" dur="1000" fill="hold"/>
                                        <p:tgtEl>
                                          <p:spTgt spid="5"/>
                                        </p:tgtEl>
                                        <p:attrNameLst>
                                          <p:attrName>ppt_x</p:attrName>
                                        </p:attrNameLst>
                                      </p:cBhvr>
                                      <p:tavLst>
                                        <p:tav tm="0">
                                          <p:val>
                                            <p:strVal val="#ppt_x"/>
                                          </p:val>
                                        </p:tav>
                                        <p:tav tm="100000">
                                          <p:val>
                                            <p:strVal val="#ppt_x"/>
                                          </p:val>
                                        </p:tav>
                                      </p:tavLst>
                                    </p:anim>
                                    <p:anim calcmode="lin" valueType="num">
                                      <p:cBhvr>
                                        <p:cTn id="5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11" grpId="0" animBg="1"/>
      <p:bldP spid="23" grpId="0"/>
      <p:bldP spid="2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Yer Tutucusu 5"/>
          <p:cNvSpPr>
            <a:spLocks noGrp="1"/>
          </p:cNvSpPr>
          <p:nvPr>
            <p:ph type="body" idx="4294967295"/>
          </p:nvPr>
        </p:nvSpPr>
        <p:spPr>
          <a:xfrm>
            <a:off x="831850" y="4589463"/>
            <a:ext cx="10515600" cy="1500187"/>
          </a:xfrm>
        </p:spPr>
        <p:txBody>
          <a:bodyPr/>
          <a:lstStyle/>
          <a:p>
            <a:pPr marL="0" indent="0" algn="ctr">
              <a:buNone/>
            </a:pPr>
            <a:r>
              <a:rPr lang="tr-TR" b="1" dirty="0">
                <a:latin typeface="Times New Roman" panose="02020603050405020304" pitchFamily="18" charset="0"/>
                <a:cs typeface="Times New Roman" panose="02020603050405020304" pitchFamily="18" charset="0"/>
              </a:rPr>
              <a:t>TEŞEKKÜRLER.</a:t>
            </a:r>
          </a:p>
          <a:p>
            <a:pPr marL="0" indent="0" algn="ctr">
              <a:buNone/>
            </a:pPr>
            <a:r>
              <a:rPr lang="tr-TR" sz="2800" b="1" dirty="0">
                <a:latin typeface="Garamond" panose="02020404030301010803" pitchFamily="18" charset="0"/>
                <a:cs typeface="Times New Roman" panose="02020603050405020304" pitchFamily="18" charset="0"/>
              </a:rPr>
              <a:t>Kübra TOKGÖZ /Çalışma Uzmanı</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785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11F630-3A82-892B-2400-4C29827387B1}"/>
              </a:ext>
            </a:extLst>
          </p:cNvPr>
          <p:cNvSpPr>
            <a:spLocks noGrp="1"/>
          </p:cNvSpPr>
          <p:nvPr>
            <p:ph type="title"/>
          </p:nvPr>
        </p:nvSpPr>
        <p:spPr>
          <a:xfrm>
            <a:off x="1699064" y="355503"/>
            <a:ext cx="8793871" cy="651068"/>
          </a:xfrm>
        </p:spPr>
        <p:txBody>
          <a:bodyPr>
            <a:normAutofit/>
          </a:bodyPr>
          <a:lstStyle/>
          <a:p>
            <a:r>
              <a:rPr lang="tr-TR" sz="3200" b="1" dirty="0">
                <a:latin typeface="Garamond" panose="02020404030301010803" pitchFamily="18" charset="0"/>
              </a:rPr>
              <a:t>TANIMLAR</a:t>
            </a:r>
          </a:p>
        </p:txBody>
      </p:sp>
      <p:sp>
        <p:nvSpPr>
          <p:cNvPr id="3" name="İçerik Yer Tutucusu 2">
            <a:extLst>
              <a:ext uri="{FF2B5EF4-FFF2-40B4-BE49-F238E27FC236}">
                <a16:creationId xmlns:a16="http://schemas.microsoft.com/office/drawing/2014/main" id="{ADE78F32-46BF-ABB7-D310-E6C51198827A}"/>
              </a:ext>
            </a:extLst>
          </p:cNvPr>
          <p:cNvSpPr>
            <a:spLocks noGrp="1"/>
          </p:cNvSpPr>
          <p:nvPr>
            <p:ph idx="1"/>
          </p:nvPr>
        </p:nvSpPr>
        <p:spPr>
          <a:xfrm>
            <a:off x="838200" y="1427967"/>
            <a:ext cx="10515600" cy="4748996"/>
          </a:xfrm>
        </p:spPr>
        <p:txBody>
          <a:bodyPr>
            <a:normAutofit fontScale="92500" lnSpcReduction="10000"/>
          </a:bodyPr>
          <a:lstStyle/>
          <a:p>
            <a:pPr marL="0" indent="0" algn="just">
              <a:buNone/>
            </a:pPr>
            <a:r>
              <a:rPr lang="tr-TR" sz="2600" dirty="0"/>
              <a:t> </a:t>
            </a:r>
            <a:r>
              <a:rPr lang="tr-TR" sz="2600" b="1" dirty="0">
                <a:latin typeface="Garamond" panose="02020404030301010803" pitchFamily="18" charset="0"/>
              </a:rPr>
              <a:t>4688 sayılı Kanunun uygulanmasında;</a:t>
            </a:r>
          </a:p>
          <a:p>
            <a:pPr algn="just">
              <a:buFont typeface="Wingdings" panose="05000000000000000000" pitchFamily="2" charset="2"/>
              <a:buChar char="Ø"/>
            </a:pPr>
            <a:r>
              <a:rPr lang="tr-TR" sz="2600" b="1" dirty="0">
                <a:latin typeface="Garamond" panose="02020404030301010803" pitchFamily="18" charset="0"/>
              </a:rPr>
              <a:t>Kamu görevlisi: </a:t>
            </a:r>
            <a:r>
              <a:rPr lang="tr-TR" sz="2600" dirty="0">
                <a:latin typeface="Garamond" panose="02020404030301010803" pitchFamily="18" charset="0"/>
              </a:rPr>
              <a:t>Bu Kanun kapsamında yer alan kurum ve kuruluşların kadro veya pozisyonlarında istihdam edilenlerden</a:t>
            </a:r>
            <a:r>
              <a:rPr lang="tr-TR" sz="2600" dirty="0">
                <a:solidFill>
                  <a:srgbClr val="FF0000"/>
                </a:solidFill>
                <a:latin typeface="Garamond" panose="02020404030301010803" pitchFamily="18" charset="0"/>
              </a:rPr>
              <a:t> </a:t>
            </a:r>
            <a:r>
              <a:rPr lang="tr-TR" sz="2600" b="1" dirty="0">
                <a:solidFill>
                  <a:srgbClr val="FF0000"/>
                </a:solidFill>
                <a:latin typeface="Garamond" panose="02020404030301010803" pitchFamily="18" charset="0"/>
              </a:rPr>
              <a:t>işçi statüsü dışında çalışan kamu görevlilerini,</a:t>
            </a:r>
          </a:p>
          <a:p>
            <a:pPr algn="just">
              <a:buFont typeface="Wingdings" panose="05000000000000000000" pitchFamily="2" charset="2"/>
              <a:buChar char="Ø"/>
            </a:pPr>
            <a:r>
              <a:rPr lang="tr-TR" sz="2600" b="1" dirty="0">
                <a:latin typeface="Garamond" panose="02020404030301010803" pitchFamily="18" charset="0"/>
              </a:rPr>
              <a:t>Kamu İşvereni: </a:t>
            </a:r>
            <a:r>
              <a:rPr lang="tr-TR" sz="2600" dirty="0">
                <a:latin typeface="Garamond" panose="02020404030301010803" pitchFamily="18" charset="0"/>
              </a:rPr>
              <a:t>Kamu görevlilerinin çalıştığı tüzel kişiliği olan ya da olmayan kamu kurum ve kuruluşlarını,</a:t>
            </a:r>
          </a:p>
          <a:p>
            <a:pPr algn="just">
              <a:buFont typeface="Wingdings" panose="05000000000000000000" pitchFamily="2" charset="2"/>
              <a:buChar char="Ø"/>
            </a:pPr>
            <a:r>
              <a:rPr lang="tr-TR" sz="2600" b="1" dirty="0">
                <a:latin typeface="Garamond" panose="02020404030301010803" pitchFamily="18" charset="0"/>
              </a:rPr>
              <a:t>Kamu İşveren Vekili : </a:t>
            </a:r>
            <a:r>
              <a:rPr lang="tr-TR" sz="2600" dirty="0">
                <a:latin typeface="Garamond" panose="02020404030301010803" pitchFamily="18" charset="0"/>
              </a:rPr>
              <a:t>Kamu kurum ve kuruluşlarını temsile ve bütününü sevk ve idareye yetkili olanlar ile bunların yardımcılarını,</a:t>
            </a:r>
          </a:p>
          <a:p>
            <a:pPr algn="just">
              <a:buFont typeface="Wingdings" panose="05000000000000000000" pitchFamily="2" charset="2"/>
              <a:buChar char="Ø"/>
            </a:pPr>
            <a:r>
              <a:rPr lang="tr-TR" sz="2600" b="1" dirty="0">
                <a:latin typeface="Garamond" panose="02020404030301010803" pitchFamily="18" charset="0"/>
              </a:rPr>
              <a:t>İşyeri: </a:t>
            </a:r>
            <a:r>
              <a:rPr lang="tr-TR" sz="2600" dirty="0">
                <a:latin typeface="Garamond" panose="02020404030301010803" pitchFamily="18" charset="0"/>
              </a:rPr>
              <a:t>Kamu hizmetinin yürütüldüğü yerleri,</a:t>
            </a:r>
          </a:p>
          <a:p>
            <a:pPr algn="just">
              <a:buFont typeface="Wingdings" panose="05000000000000000000" pitchFamily="2" charset="2"/>
              <a:buChar char="Ø"/>
            </a:pPr>
            <a:r>
              <a:rPr lang="tr-TR" sz="2600" b="1" dirty="0">
                <a:latin typeface="Garamond" panose="02020404030301010803" pitchFamily="18" charset="0"/>
              </a:rPr>
              <a:t>Kurum: </a:t>
            </a:r>
            <a:r>
              <a:rPr lang="tr-TR" sz="2600" dirty="0">
                <a:latin typeface="Garamond" panose="02020404030301010803" pitchFamily="18" charset="0"/>
              </a:rPr>
              <a:t>Kuruluş kanunları veya kuruluşlarına ilişkin mevzuatlarında görev, yetki ve sorumlulukları belirlenen, hizmetin niteliği ve yürütülmesi bakımından idarî bir bütünlüğe sahip işyerlerinden oluşan kuruluşları,</a:t>
            </a:r>
          </a:p>
          <a:p>
            <a:pPr marL="0" indent="0" algn="just">
              <a:buNone/>
            </a:pPr>
            <a:r>
              <a:rPr lang="tr-TR" sz="2600" dirty="0">
                <a:latin typeface="Garamond" panose="02020404030301010803" pitchFamily="18" charset="0"/>
              </a:rPr>
              <a:t>ifade eder.</a:t>
            </a:r>
          </a:p>
          <a:p>
            <a:endParaRPr lang="tr-TR" dirty="0"/>
          </a:p>
        </p:txBody>
      </p:sp>
    </p:spTree>
    <p:extLst>
      <p:ext uri="{BB962C8B-B14F-4D97-AF65-F5344CB8AC3E}">
        <p14:creationId xmlns:p14="http://schemas.microsoft.com/office/powerpoint/2010/main" val="31105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atin typeface="Garamond" panose="02020404030301010803" pitchFamily="18" charset="0"/>
              </a:rPr>
              <a:t>KURULUŞ İŞLEMLERİ</a:t>
            </a:r>
          </a:p>
        </p:txBody>
      </p:sp>
      <p:pic>
        <p:nvPicPr>
          <p:cNvPr id="4" name="İçerik Yer Tutucusu 6" descr="Toplantı">
            <a:extLst>
              <a:ext uri="{FF2B5EF4-FFF2-40B4-BE49-F238E27FC236}">
                <a16:creationId xmlns:a16="http://schemas.microsoft.com/office/drawing/2014/main" id="{81A57BC3-2692-4B78-8A9F-977884E9987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841226" y="3311818"/>
            <a:ext cx="1531081" cy="1172731"/>
          </a:xfrm>
          <a:prstGeom prst="rect">
            <a:avLst/>
          </a:prstGeom>
        </p:spPr>
      </p:pic>
      <p:pic>
        <p:nvPicPr>
          <p:cNvPr id="5" name="Resim 4">
            <a:extLst>
              <a:ext uri="{FF2B5EF4-FFF2-40B4-BE49-F238E27FC236}">
                <a16:creationId xmlns:a16="http://schemas.microsoft.com/office/drawing/2014/main" id="{39086633-4CA3-4EFE-8D59-11E8BED8670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7450"/>
          <a:stretch/>
        </p:blipFill>
        <p:spPr>
          <a:xfrm>
            <a:off x="1454021" y="2021314"/>
            <a:ext cx="2305492" cy="1159496"/>
          </a:xfrm>
          <a:prstGeom prst="rect">
            <a:avLst/>
          </a:prstGeom>
        </p:spPr>
      </p:pic>
      <p:pic>
        <p:nvPicPr>
          <p:cNvPr id="6" name="Resim 5">
            <a:extLst>
              <a:ext uri="{FF2B5EF4-FFF2-40B4-BE49-F238E27FC236}">
                <a16:creationId xmlns:a16="http://schemas.microsoft.com/office/drawing/2014/main" id="{9277E4B8-276A-476E-9F96-2CF2F597D01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21064"/>
          <a:stretch/>
        </p:blipFill>
        <p:spPr>
          <a:xfrm>
            <a:off x="1454021" y="4615557"/>
            <a:ext cx="2106055" cy="1342411"/>
          </a:xfrm>
          <a:prstGeom prst="rect">
            <a:avLst/>
          </a:prstGeom>
        </p:spPr>
      </p:pic>
      <p:sp>
        <p:nvSpPr>
          <p:cNvPr id="7" name="Metin kutusu 6">
            <a:extLst>
              <a:ext uri="{FF2B5EF4-FFF2-40B4-BE49-F238E27FC236}">
                <a16:creationId xmlns:a16="http://schemas.microsoft.com/office/drawing/2014/main" id="{6D47A811-1432-4166-8C1B-338340FA7316}"/>
              </a:ext>
            </a:extLst>
          </p:cNvPr>
          <p:cNvSpPr txBox="1"/>
          <p:nvPr/>
        </p:nvSpPr>
        <p:spPr>
          <a:xfrm>
            <a:off x="4516888" y="2219888"/>
            <a:ext cx="3508254" cy="400110"/>
          </a:xfrm>
          <a:prstGeom prst="rect">
            <a:avLst/>
          </a:prstGeom>
          <a:solidFill>
            <a:srgbClr val="D8111B"/>
          </a:solidFill>
          <a:ln>
            <a:solidFill>
              <a:schemeClr val="tx1"/>
            </a:solidFill>
          </a:ln>
        </p:spPr>
        <p:txBody>
          <a:bodyPr wrap="square" rtlCol="0">
            <a:spAutoFit/>
          </a:bodyPr>
          <a:lstStyle/>
          <a:p>
            <a:pPr algn="ctr"/>
            <a:r>
              <a:rPr lang="tr-TR" sz="2000" dirty="0">
                <a:solidFill>
                  <a:schemeClr val="bg1"/>
                </a:solidFill>
                <a:latin typeface="Garamond" panose="02020404030301010803" pitchFamily="18" charset="0"/>
              </a:rPr>
              <a:t>Kuruluş Serbestisi</a:t>
            </a:r>
          </a:p>
        </p:txBody>
      </p:sp>
      <p:sp>
        <p:nvSpPr>
          <p:cNvPr id="8" name="Metin kutusu 7">
            <a:extLst>
              <a:ext uri="{FF2B5EF4-FFF2-40B4-BE49-F238E27FC236}">
                <a16:creationId xmlns:a16="http://schemas.microsoft.com/office/drawing/2014/main" id="{D7DF4E89-2895-4643-ADD3-45A8BC768E70}"/>
              </a:ext>
            </a:extLst>
          </p:cNvPr>
          <p:cNvSpPr txBox="1"/>
          <p:nvPr/>
        </p:nvSpPr>
        <p:spPr>
          <a:xfrm flipH="1">
            <a:off x="4516888" y="3595685"/>
            <a:ext cx="3508254" cy="707886"/>
          </a:xfrm>
          <a:prstGeom prst="rect">
            <a:avLst/>
          </a:prstGeom>
          <a:solidFill>
            <a:srgbClr val="D8111B"/>
          </a:solidFill>
          <a:ln>
            <a:solidFill>
              <a:schemeClr val="tx1"/>
            </a:solidFill>
          </a:ln>
        </p:spPr>
        <p:txBody>
          <a:bodyPr wrap="square" rtlCol="0">
            <a:spAutoFit/>
          </a:bodyPr>
          <a:lstStyle/>
          <a:p>
            <a:pPr algn="ctr"/>
            <a:r>
              <a:rPr lang="tr-TR" sz="2000" dirty="0">
                <a:solidFill>
                  <a:schemeClr val="bg1"/>
                </a:solidFill>
                <a:latin typeface="Garamond" panose="02020404030301010803" pitchFamily="18" charset="0"/>
              </a:rPr>
              <a:t>Sendika veya Konfederasyon Düzeyinde Örgütlenme</a:t>
            </a:r>
          </a:p>
        </p:txBody>
      </p:sp>
      <p:sp>
        <p:nvSpPr>
          <p:cNvPr id="9" name="Metin kutusu 8">
            <a:extLst>
              <a:ext uri="{FF2B5EF4-FFF2-40B4-BE49-F238E27FC236}">
                <a16:creationId xmlns:a16="http://schemas.microsoft.com/office/drawing/2014/main" id="{986705CE-7A57-4FF1-95C4-8D653484EE80}"/>
              </a:ext>
            </a:extLst>
          </p:cNvPr>
          <p:cNvSpPr txBox="1"/>
          <p:nvPr/>
        </p:nvSpPr>
        <p:spPr>
          <a:xfrm>
            <a:off x="4516888" y="5086708"/>
            <a:ext cx="3508254" cy="400110"/>
          </a:xfrm>
          <a:prstGeom prst="rect">
            <a:avLst/>
          </a:prstGeom>
          <a:solidFill>
            <a:srgbClr val="D8111B"/>
          </a:solidFill>
          <a:ln>
            <a:solidFill>
              <a:schemeClr val="tx1"/>
            </a:solidFill>
          </a:ln>
        </p:spPr>
        <p:txBody>
          <a:bodyPr wrap="square" rtlCol="0">
            <a:spAutoFit/>
          </a:bodyPr>
          <a:lstStyle/>
          <a:p>
            <a:pPr algn="ctr"/>
            <a:r>
              <a:rPr lang="tr-TR" sz="2000" dirty="0">
                <a:solidFill>
                  <a:schemeClr val="bg1"/>
                </a:solidFill>
                <a:latin typeface="Garamond" panose="02020404030301010803" pitchFamily="18" charset="0"/>
              </a:rPr>
              <a:t>Hizmet Kolu Esaslı  Örgütlenme</a:t>
            </a:r>
          </a:p>
        </p:txBody>
      </p:sp>
    </p:spTree>
    <p:extLst>
      <p:ext uri="{BB962C8B-B14F-4D97-AF65-F5344CB8AC3E}">
        <p14:creationId xmlns:p14="http://schemas.microsoft.com/office/powerpoint/2010/main" val="44285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arn(inVertical)">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2FA48A-CA76-4DA9-35A1-C30E826E42E9}"/>
              </a:ext>
            </a:extLst>
          </p:cNvPr>
          <p:cNvSpPr>
            <a:spLocks noGrp="1"/>
          </p:cNvSpPr>
          <p:nvPr>
            <p:ph type="title"/>
          </p:nvPr>
        </p:nvSpPr>
        <p:spPr>
          <a:xfrm>
            <a:off x="1699064" y="426506"/>
            <a:ext cx="8793871" cy="651068"/>
          </a:xfrm>
        </p:spPr>
        <p:txBody>
          <a:bodyPr>
            <a:normAutofit/>
          </a:bodyPr>
          <a:lstStyle/>
          <a:p>
            <a:r>
              <a:rPr lang="tr-TR" sz="3200" b="1" dirty="0">
                <a:latin typeface="Garamond" panose="02020404030301010803" pitchFamily="18" charset="0"/>
              </a:rPr>
              <a:t>HİZMET KOLLARININ BELİRLENMESİ</a:t>
            </a:r>
          </a:p>
        </p:txBody>
      </p:sp>
      <p:sp>
        <p:nvSpPr>
          <p:cNvPr id="3" name="İçerik Yer Tutucusu 2">
            <a:extLst>
              <a:ext uri="{FF2B5EF4-FFF2-40B4-BE49-F238E27FC236}">
                <a16:creationId xmlns:a16="http://schemas.microsoft.com/office/drawing/2014/main" id="{69F3131F-8A31-F055-F881-83B8717F7751}"/>
              </a:ext>
            </a:extLst>
          </p:cNvPr>
          <p:cNvSpPr>
            <a:spLocks noGrp="1"/>
          </p:cNvSpPr>
          <p:nvPr>
            <p:ph idx="1"/>
          </p:nvPr>
        </p:nvSpPr>
        <p:spPr>
          <a:xfrm>
            <a:off x="655319" y="1432935"/>
            <a:ext cx="10958925" cy="5104067"/>
          </a:xfrm>
        </p:spPr>
        <p:txBody>
          <a:bodyPr>
            <a:normAutofit/>
          </a:bodyPr>
          <a:lstStyle/>
          <a:p>
            <a:pPr algn="just">
              <a:buFont typeface="Wingdings" panose="05000000000000000000" pitchFamily="2" charset="2"/>
              <a:buChar char="v"/>
            </a:pPr>
            <a:r>
              <a:rPr lang="tr-TR" dirty="0">
                <a:latin typeface="Garamond" panose="02020404030301010803" pitchFamily="18" charset="0"/>
              </a:rPr>
              <a:t>4688 sayılı Kanunun </a:t>
            </a:r>
            <a:r>
              <a:rPr lang="tr-TR" b="1" dirty="0">
                <a:latin typeface="Garamond" panose="02020404030301010803" pitchFamily="18" charset="0"/>
              </a:rPr>
              <a:t>‘‘Kuruluş’’ </a:t>
            </a:r>
            <a:r>
              <a:rPr lang="tr-TR" dirty="0">
                <a:latin typeface="Garamond" panose="02020404030301010803" pitchFamily="18" charset="0"/>
              </a:rPr>
              <a:t>başlıklı 4 üncü maddesinde; sendikaların hizmet kolu esasına göre, Türkiye çapında faaliyette bulunmak amacıyla bir hizmet kolundaki kamu işyerlerinde çalışan kamu görevlileri tarafından kurulacağı ve bir hizmet kolunda birden fazla sendika kurulabileceği hüküm altına alınmış olup </a:t>
            </a:r>
            <a:r>
              <a:rPr lang="tr-TR" b="1" dirty="0">
                <a:latin typeface="Garamond" panose="02020404030301010803" pitchFamily="18" charset="0"/>
              </a:rPr>
              <a:t>‘‘Hizmet kolları’’</a:t>
            </a:r>
            <a:r>
              <a:rPr lang="tr-TR" dirty="0">
                <a:latin typeface="Garamond" panose="02020404030301010803" pitchFamily="18" charset="0"/>
              </a:rPr>
              <a:t> başlıklı 5 inci maddesinde sendikaların kurulabilecekleri hizmet kolları belirtilmiştir.</a:t>
            </a:r>
          </a:p>
          <a:p>
            <a:pPr algn="just">
              <a:buFont typeface="Wingdings" panose="05000000000000000000" pitchFamily="2" charset="2"/>
              <a:buChar char="v"/>
            </a:pPr>
            <a:r>
              <a:rPr lang="tr-TR" dirty="0">
                <a:latin typeface="Garamond" panose="02020404030301010803" pitchFamily="18" charset="0"/>
              </a:rPr>
              <a:t>4688 sayılı Kanunun 5 inci maddesinde sayılan hizmet kollarına giren kamu kurum ve kuruluşlarının belirlenmesi ile ilgili hususlar </a:t>
            </a:r>
            <a:r>
              <a:rPr lang="tr-TR" dirty="0">
                <a:solidFill>
                  <a:srgbClr val="FF0000"/>
                </a:solidFill>
                <a:latin typeface="Garamond" panose="02020404030301010803" pitchFamily="18" charset="0"/>
              </a:rPr>
              <a:t>07.09.2001 tarihli ve 24516 sayılı Resmi </a:t>
            </a:r>
            <a:r>
              <a:rPr lang="tr-TR" dirty="0" err="1">
                <a:solidFill>
                  <a:srgbClr val="FF0000"/>
                </a:solidFill>
                <a:latin typeface="Garamond" panose="02020404030301010803" pitchFamily="18" charset="0"/>
              </a:rPr>
              <a:t>Gazete'de</a:t>
            </a:r>
            <a:r>
              <a:rPr lang="tr-TR" dirty="0">
                <a:solidFill>
                  <a:srgbClr val="FF0000"/>
                </a:solidFill>
                <a:latin typeface="Garamond" panose="02020404030301010803" pitchFamily="18" charset="0"/>
              </a:rPr>
              <a:t> yayımlanan Kamu Görevlileri Sendikaları ve Toplu Sözleşme Kanunu  Kapsamına  Giren  Kurum  ve  Kuruluşların  Girdikleri  Hizmet  Kollarının Belirlenmesine İlişkin Yönetmelik </a:t>
            </a:r>
            <a:r>
              <a:rPr lang="tr-TR" dirty="0">
                <a:latin typeface="Garamond" panose="02020404030301010803" pitchFamily="18" charset="0"/>
              </a:rPr>
              <a:t>ile düzenlenmiştir.</a:t>
            </a:r>
            <a:r>
              <a:rPr lang="tr-TR" b="1" dirty="0">
                <a:solidFill>
                  <a:srgbClr val="FF0000"/>
                </a:solidFill>
                <a:latin typeface="Garamond" panose="02020404030301010803" pitchFamily="18" charset="0"/>
              </a:rPr>
              <a:t> </a:t>
            </a:r>
            <a:endParaRPr lang="tr-TR" dirty="0">
              <a:latin typeface="Garamond" panose="02020404030301010803" pitchFamily="18" charset="0"/>
            </a:endParaRPr>
          </a:p>
          <a:p>
            <a:endParaRPr lang="tr-TR" dirty="0"/>
          </a:p>
        </p:txBody>
      </p:sp>
    </p:spTree>
    <p:extLst>
      <p:ext uri="{BB962C8B-B14F-4D97-AF65-F5344CB8AC3E}">
        <p14:creationId xmlns:p14="http://schemas.microsoft.com/office/powerpoint/2010/main" val="2018632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atin typeface="Garamond" panose="02020404030301010803" pitchFamily="18" charset="0"/>
              </a:rPr>
              <a:t>HİZMET KOLLARI</a:t>
            </a:r>
          </a:p>
        </p:txBody>
      </p:sp>
      <p:sp>
        <p:nvSpPr>
          <p:cNvPr id="4" name="Yuvarlatılmış Dikdörtgen 5">
            <a:extLst>
              <a:ext uri="{FF2B5EF4-FFF2-40B4-BE49-F238E27FC236}">
                <a16:creationId xmlns:a16="http://schemas.microsoft.com/office/drawing/2014/main" id="{86AF30DA-500F-4B5B-9BEB-D1834C275B8E}"/>
              </a:ext>
            </a:extLst>
          </p:cNvPr>
          <p:cNvSpPr/>
          <p:nvPr/>
        </p:nvSpPr>
        <p:spPr>
          <a:xfrm>
            <a:off x="838200" y="1800683"/>
            <a:ext cx="6261316" cy="340571"/>
          </a:xfrm>
          <a:prstGeom prst="roundRect">
            <a:avLst/>
          </a:prstGeom>
          <a:solidFill>
            <a:srgbClr val="DC0B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0" indent="-228600">
              <a:lnSpc>
                <a:spcPct val="90000"/>
              </a:lnSpc>
              <a:spcBef>
                <a:spcPts val="1000"/>
              </a:spcBef>
              <a:buFont typeface="Wingdings" panose="05000000000000000000" pitchFamily="2" charset="2"/>
              <a:buChar char="v"/>
            </a:pPr>
            <a:r>
              <a:rPr lang="tr-TR" sz="2400" dirty="0">
                <a:solidFill>
                  <a:schemeClr val="bg1"/>
                </a:solidFill>
                <a:latin typeface="Garamond" panose="02020404030301010803" pitchFamily="18" charset="0"/>
              </a:rPr>
              <a:t>Büro, Bankacılık ve Sigortacılık Hizmetleri</a:t>
            </a:r>
          </a:p>
        </p:txBody>
      </p:sp>
      <p:sp>
        <p:nvSpPr>
          <p:cNvPr id="5" name="Yuvarlatılmış Dikdörtgen 7">
            <a:extLst>
              <a:ext uri="{FF2B5EF4-FFF2-40B4-BE49-F238E27FC236}">
                <a16:creationId xmlns:a16="http://schemas.microsoft.com/office/drawing/2014/main" id="{0FBA6A63-8864-45DA-8A8D-162ED46F5708}"/>
              </a:ext>
            </a:extLst>
          </p:cNvPr>
          <p:cNvSpPr/>
          <p:nvPr/>
        </p:nvSpPr>
        <p:spPr>
          <a:xfrm>
            <a:off x="838200" y="2198668"/>
            <a:ext cx="6261316" cy="324703"/>
          </a:xfrm>
          <a:prstGeom prst="roundRect">
            <a:avLst/>
          </a:prstGeom>
          <a:solidFill>
            <a:srgbClr val="DC0B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v"/>
            </a:pPr>
            <a:r>
              <a:rPr lang="tr-TR" sz="2400" dirty="0">
                <a:latin typeface="Garamond" panose="02020404030301010803" pitchFamily="18" charset="0"/>
              </a:rPr>
              <a:t>Eğitim, Öğretim ve Bilim Hizmetleri</a:t>
            </a:r>
          </a:p>
        </p:txBody>
      </p:sp>
      <p:sp>
        <p:nvSpPr>
          <p:cNvPr id="6" name="Yuvarlatılmış Dikdörtgen 8">
            <a:extLst>
              <a:ext uri="{FF2B5EF4-FFF2-40B4-BE49-F238E27FC236}">
                <a16:creationId xmlns:a16="http://schemas.microsoft.com/office/drawing/2014/main" id="{DD12B9AF-D6BE-40AE-A3D7-08D0033FAED9}"/>
              </a:ext>
            </a:extLst>
          </p:cNvPr>
          <p:cNvSpPr/>
          <p:nvPr/>
        </p:nvSpPr>
        <p:spPr>
          <a:xfrm>
            <a:off x="838200" y="2625785"/>
            <a:ext cx="6261316" cy="298983"/>
          </a:xfrm>
          <a:prstGeom prst="roundRect">
            <a:avLst/>
          </a:prstGeom>
          <a:solidFill>
            <a:srgbClr val="DC0B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v"/>
            </a:pPr>
            <a:r>
              <a:rPr lang="tr-TR" sz="2400" dirty="0">
                <a:latin typeface="Garamond" panose="02020404030301010803" pitchFamily="18" charset="0"/>
              </a:rPr>
              <a:t>Sağlık ve Sosyal Hizmetler</a:t>
            </a:r>
          </a:p>
        </p:txBody>
      </p:sp>
      <p:sp>
        <p:nvSpPr>
          <p:cNvPr id="7" name="Yuvarlatılmış Dikdörtgen 9">
            <a:extLst>
              <a:ext uri="{FF2B5EF4-FFF2-40B4-BE49-F238E27FC236}">
                <a16:creationId xmlns:a16="http://schemas.microsoft.com/office/drawing/2014/main" id="{66A2579B-DC7C-4DC2-BBB5-5DCCE4EC23A3}"/>
              </a:ext>
            </a:extLst>
          </p:cNvPr>
          <p:cNvSpPr/>
          <p:nvPr/>
        </p:nvSpPr>
        <p:spPr>
          <a:xfrm>
            <a:off x="838200" y="3011671"/>
            <a:ext cx="6261316" cy="314915"/>
          </a:xfrm>
          <a:prstGeom prst="roundRect">
            <a:avLst/>
          </a:prstGeom>
          <a:solidFill>
            <a:srgbClr val="DC0B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v"/>
            </a:pPr>
            <a:r>
              <a:rPr lang="tr-TR" sz="2400" dirty="0">
                <a:latin typeface="Garamond" panose="02020404030301010803" pitchFamily="18" charset="0"/>
              </a:rPr>
              <a:t>Yerel Yönetim Hizmetleri</a:t>
            </a:r>
          </a:p>
        </p:txBody>
      </p:sp>
      <p:sp>
        <p:nvSpPr>
          <p:cNvPr id="8" name="Yuvarlatılmış Dikdörtgen 10">
            <a:extLst>
              <a:ext uri="{FF2B5EF4-FFF2-40B4-BE49-F238E27FC236}">
                <a16:creationId xmlns:a16="http://schemas.microsoft.com/office/drawing/2014/main" id="{D52B6A4F-0DA7-4F37-B2D5-4007CD64F5B0}"/>
              </a:ext>
            </a:extLst>
          </p:cNvPr>
          <p:cNvSpPr/>
          <p:nvPr/>
        </p:nvSpPr>
        <p:spPr>
          <a:xfrm>
            <a:off x="838200" y="3429000"/>
            <a:ext cx="6261316" cy="283306"/>
          </a:xfrm>
          <a:prstGeom prst="roundRect">
            <a:avLst>
              <a:gd name="adj" fmla="val 314"/>
            </a:avLst>
          </a:prstGeom>
          <a:solidFill>
            <a:srgbClr val="DC0B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v"/>
            </a:pPr>
            <a:r>
              <a:rPr lang="tr-TR" sz="2400" dirty="0">
                <a:latin typeface="Garamond" panose="02020404030301010803" pitchFamily="18" charset="0"/>
              </a:rPr>
              <a:t>Basın, Yayın ve İletişim Hizmetleri</a:t>
            </a:r>
          </a:p>
        </p:txBody>
      </p:sp>
      <p:sp>
        <p:nvSpPr>
          <p:cNvPr id="9" name="Yuvarlatılmış Dikdörtgen 11">
            <a:extLst>
              <a:ext uri="{FF2B5EF4-FFF2-40B4-BE49-F238E27FC236}">
                <a16:creationId xmlns:a16="http://schemas.microsoft.com/office/drawing/2014/main" id="{53C03D03-96DF-424C-B3FB-8255B02284A9}"/>
              </a:ext>
            </a:extLst>
          </p:cNvPr>
          <p:cNvSpPr/>
          <p:nvPr/>
        </p:nvSpPr>
        <p:spPr>
          <a:xfrm>
            <a:off x="838200" y="3810911"/>
            <a:ext cx="6261316" cy="352673"/>
          </a:xfrm>
          <a:prstGeom prst="roundRect">
            <a:avLst/>
          </a:prstGeom>
          <a:solidFill>
            <a:srgbClr val="DC0B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v"/>
            </a:pPr>
            <a:r>
              <a:rPr lang="tr-TR" sz="2400" dirty="0">
                <a:latin typeface="Garamond" panose="02020404030301010803" pitchFamily="18" charset="0"/>
              </a:rPr>
              <a:t>Kültür ve Sanat Hizmetleri</a:t>
            </a:r>
          </a:p>
        </p:txBody>
      </p:sp>
      <p:sp>
        <p:nvSpPr>
          <p:cNvPr id="10" name="Yuvarlatılmış Dikdörtgen 12">
            <a:extLst>
              <a:ext uri="{FF2B5EF4-FFF2-40B4-BE49-F238E27FC236}">
                <a16:creationId xmlns:a16="http://schemas.microsoft.com/office/drawing/2014/main" id="{C550DC6A-9FF4-46D6-B84B-897D2F51CEBE}"/>
              </a:ext>
            </a:extLst>
          </p:cNvPr>
          <p:cNvSpPr/>
          <p:nvPr/>
        </p:nvSpPr>
        <p:spPr>
          <a:xfrm>
            <a:off x="838200" y="4258888"/>
            <a:ext cx="6261316" cy="303168"/>
          </a:xfrm>
          <a:prstGeom prst="roundRect">
            <a:avLst/>
          </a:prstGeom>
          <a:solidFill>
            <a:srgbClr val="DC0B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v"/>
            </a:pPr>
            <a:r>
              <a:rPr lang="tr-TR" sz="2400" dirty="0">
                <a:latin typeface="Garamond" panose="02020404030301010803" pitchFamily="18" charset="0"/>
              </a:rPr>
              <a:t>Bayındırlık, İnşaat ve Köy Hizmetleri </a:t>
            </a:r>
          </a:p>
        </p:txBody>
      </p:sp>
      <p:sp>
        <p:nvSpPr>
          <p:cNvPr id="11" name="Yuvarlatılmış Dikdörtgen 13">
            <a:extLst>
              <a:ext uri="{FF2B5EF4-FFF2-40B4-BE49-F238E27FC236}">
                <a16:creationId xmlns:a16="http://schemas.microsoft.com/office/drawing/2014/main" id="{A47E5664-8B74-49E4-910A-A836E605B84F}"/>
              </a:ext>
            </a:extLst>
          </p:cNvPr>
          <p:cNvSpPr/>
          <p:nvPr/>
        </p:nvSpPr>
        <p:spPr>
          <a:xfrm>
            <a:off x="838200" y="4648957"/>
            <a:ext cx="6261316" cy="340963"/>
          </a:xfrm>
          <a:prstGeom prst="roundRect">
            <a:avLst/>
          </a:prstGeom>
          <a:solidFill>
            <a:srgbClr val="DC0B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v"/>
            </a:pPr>
            <a:r>
              <a:rPr lang="tr-TR" sz="2400" dirty="0">
                <a:latin typeface="Garamond" panose="02020404030301010803" pitchFamily="18" charset="0"/>
              </a:rPr>
              <a:t>Ulaştırma Hizmetleri</a:t>
            </a:r>
          </a:p>
        </p:txBody>
      </p:sp>
      <p:sp>
        <p:nvSpPr>
          <p:cNvPr id="12" name="Yuvarlatılmış Dikdörtgen 14">
            <a:extLst>
              <a:ext uri="{FF2B5EF4-FFF2-40B4-BE49-F238E27FC236}">
                <a16:creationId xmlns:a16="http://schemas.microsoft.com/office/drawing/2014/main" id="{5942F83F-671A-4788-88F8-0298564037FA}"/>
              </a:ext>
            </a:extLst>
          </p:cNvPr>
          <p:cNvSpPr/>
          <p:nvPr/>
        </p:nvSpPr>
        <p:spPr>
          <a:xfrm>
            <a:off x="838200" y="5074653"/>
            <a:ext cx="6261316" cy="340962"/>
          </a:xfrm>
          <a:prstGeom prst="roundRect">
            <a:avLst/>
          </a:prstGeom>
          <a:solidFill>
            <a:srgbClr val="DC0B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v"/>
            </a:pPr>
            <a:r>
              <a:rPr lang="tr-TR" sz="2400" dirty="0">
                <a:latin typeface="Garamond" panose="02020404030301010803" pitchFamily="18" charset="0"/>
              </a:rPr>
              <a:t>Tarım ve Ormancılık Hizmetleri</a:t>
            </a:r>
          </a:p>
        </p:txBody>
      </p:sp>
      <p:sp>
        <p:nvSpPr>
          <p:cNvPr id="13" name="Yuvarlatılmış Dikdörtgen 15">
            <a:extLst>
              <a:ext uri="{FF2B5EF4-FFF2-40B4-BE49-F238E27FC236}">
                <a16:creationId xmlns:a16="http://schemas.microsoft.com/office/drawing/2014/main" id="{0C67BDCA-6BB6-4530-8B58-969FC9AE879F}"/>
              </a:ext>
            </a:extLst>
          </p:cNvPr>
          <p:cNvSpPr/>
          <p:nvPr/>
        </p:nvSpPr>
        <p:spPr>
          <a:xfrm>
            <a:off x="838200" y="5500347"/>
            <a:ext cx="6261316" cy="295119"/>
          </a:xfrm>
          <a:prstGeom prst="roundRect">
            <a:avLst/>
          </a:prstGeom>
          <a:solidFill>
            <a:srgbClr val="DC0B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v"/>
            </a:pPr>
            <a:r>
              <a:rPr lang="tr-TR" sz="2400" dirty="0">
                <a:latin typeface="Garamond" panose="02020404030301010803" pitchFamily="18" charset="0"/>
              </a:rPr>
              <a:t>Enerji, Sanayi ve Madencilik Hizmetleri</a:t>
            </a:r>
          </a:p>
        </p:txBody>
      </p:sp>
      <p:sp>
        <p:nvSpPr>
          <p:cNvPr id="14" name="Yuvarlatılmış Dikdörtgen 16">
            <a:extLst>
              <a:ext uri="{FF2B5EF4-FFF2-40B4-BE49-F238E27FC236}">
                <a16:creationId xmlns:a16="http://schemas.microsoft.com/office/drawing/2014/main" id="{C4E1570D-4B7F-4A78-B8B9-4E47DD593DEC}"/>
              </a:ext>
            </a:extLst>
          </p:cNvPr>
          <p:cNvSpPr/>
          <p:nvPr/>
        </p:nvSpPr>
        <p:spPr>
          <a:xfrm>
            <a:off x="838200" y="5871170"/>
            <a:ext cx="6261316" cy="330735"/>
          </a:xfrm>
          <a:prstGeom prst="roundRect">
            <a:avLst/>
          </a:prstGeom>
          <a:solidFill>
            <a:srgbClr val="DC0B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v"/>
            </a:pPr>
            <a:r>
              <a:rPr lang="tr-TR" sz="2400" dirty="0">
                <a:latin typeface="Garamond" panose="02020404030301010803" pitchFamily="18" charset="0"/>
              </a:rPr>
              <a:t>Diyanet ve Vakıf Hizmetleri</a:t>
            </a:r>
          </a:p>
        </p:txBody>
      </p:sp>
    </p:spTree>
    <p:extLst>
      <p:ext uri="{BB962C8B-B14F-4D97-AF65-F5344CB8AC3E}">
        <p14:creationId xmlns:p14="http://schemas.microsoft.com/office/powerpoint/2010/main" val="426173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anim calcmode="lin" valueType="num">
                                      <p:cBhvr>
                                        <p:cTn id="64" dur="1000" fill="hold"/>
                                        <p:tgtEl>
                                          <p:spTgt spid="12"/>
                                        </p:tgtEl>
                                        <p:attrNameLst>
                                          <p:attrName>ppt_x</p:attrName>
                                        </p:attrNameLst>
                                      </p:cBhvr>
                                      <p:tavLst>
                                        <p:tav tm="0">
                                          <p:val>
                                            <p:strVal val="#ppt_x"/>
                                          </p:val>
                                        </p:tav>
                                        <p:tav tm="100000">
                                          <p:val>
                                            <p:strVal val="#ppt_x"/>
                                          </p:val>
                                        </p:tav>
                                      </p:tavLst>
                                    </p:anim>
                                    <p:anim calcmode="lin" valueType="num">
                                      <p:cBhvr>
                                        <p:cTn id="6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1000"/>
                                        <p:tgtEl>
                                          <p:spTgt spid="13"/>
                                        </p:tgtEl>
                                      </p:cBhvr>
                                    </p:animEffect>
                                    <p:anim calcmode="lin" valueType="num">
                                      <p:cBhvr>
                                        <p:cTn id="71" dur="1000" fill="hold"/>
                                        <p:tgtEl>
                                          <p:spTgt spid="13"/>
                                        </p:tgtEl>
                                        <p:attrNameLst>
                                          <p:attrName>ppt_x</p:attrName>
                                        </p:attrNameLst>
                                      </p:cBhvr>
                                      <p:tavLst>
                                        <p:tav tm="0">
                                          <p:val>
                                            <p:strVal val="#ppt_x"/>
                                          </p:val>
                                        </p:tav>
                                        <p:tav tm="100000">
                                          <p:val>
                                            <p:strVal val="#ppt_x"/>
                                          </p:val>
                                        </p:tav>
                                      </p:tavLst>
                                    </p:anim>
                                    <p:anim calcmode="lin" valueType="num">
                                      <p:cBhvr>
                                        <p:cTn id="7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fade">
                                      <p:cBhvr>
                                        <p:cTn id="77" dur="1000"/>
                                        <p:tgtEl>
                                          <p:spTgt spid="14"/>
                                        </p:tgtEl>
                                      </p:cBhvr>
                                    </p:animEffect>
                                    <p:anim calcmode="lin" valueType="num">
                                      <p:cBhvr>
                                        <p:cTn id="78" dur="1000" fill="hold"/>
                                        <p:tgtEl>
                                          <p:spTgt spid="14"/>
                                        </p:tgtEl>
                                        <p:attrNameLst>
                                          <p:attrName>ppt_x</p:attrName>
                                        </p:attrNameLst>
                                      </p:cBhvr>
                                      <p:tavLst>
                                        <p:tav tm="0">
                                          <p:val>
                                            <p:strVal val="#ppt_x"/>
                                          </p:val>
                                        </p:tav>
                                        <p:tav tm="100000">
                                          <p:val>
                                            <p:strVal val="#ppt_x"/>
                                          </p:val>
                                        </p:tav>
                                      </p:tavLst>
                                    </p:anim>
                                    <p:anim calcmode="lin" valueType="num">
                                      <p:cBhvr>
                                        <p:cTn id="7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99064" y="457476"/>
            <a:ext cx="8793871" cy="651068"/>
          </a:xfrm>
        </p:spPr>
        <p:txBody>
          <a:bodyPr>
            <a:normAutofit/>
          </a:bodyPr>
          <a:lstStyle/>
          <a:p>
            <a:r>
              <a:rPr lang="tr-TR" sz="3200" b="1" dirty="0">
                <a:latin typeface="Garamond" panose="02020404030301010803" pitchFamily="18" charset="0"/>
              </a:rPr>
              <a:t>ZORUNLU ORGANLAR</a:t>
            </a:r>
            <a:endParaRPr lang="tr-TR" sz="3200" dirty="0"/>
          </a:p>
        </p:txBody>
      </p:sp>
      <p:sp>
        <p:nvSpPr>
          <p:cNvPr id="3" name="İçerik Yer Tutucusu 2"/>
          <p:cNvSpPr>
            <a:spLocks noGrp="1"/>
          </p:cNvSpPr>
          <p:nvPr>
            <p:ph idx="1"/>
          </p:nvPr>
        </p:nvSpPr>
        <p:spPr>
          <a:xfrm>
            <a:off x="838199" y="1364776"/>
            <a:ext cx="10557681" cy="5240740"/>
          </a:xfrm>
        </p:spPr>
        <p:txBody>
          <a:bodyPr>
            <a:noAutofit/>
          </a:bodyPr>
          <a:lstStyle/>
          <a:p>
            <a:pPr marL="0" lvl="0" indent="0" algn="just">
              <a:lnSpc>
                <a:spcPct val="107000"/>
              </a:lnSpc>
              <a:spcBef>
                <a:spcPts val="0"/>
              </a:spcBef>
              <a:spcAft>
                <a:spcPts val="800"/>
              </a:spcAft>
              <a:buClr>
                <a:srgbClr val="FF0000"/>
              </a:buClr>
              <a:buNone/>
              <a:defRPr/>
            </a:pPr>
            <a:r>
              <a:rPr lang="tr-TR" sz="2000" b="1"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Sendika </a:t>
            </a:r>
            <a:r>
              <a:rPr lang="tr-TR" sz="2000" b="1" dirty="0">
                <a:solidFill>
                  <a:prstClr val="black"/>
                </a:solidFill>
                <a:latin typeface="Garamond" panose="02020404030301010803" pitchFamily="18" charset="0"/>
                <a:ea typeface="Calibri" panose="020F0502020204030204" pitchFamily="34" charset="0"/>
                <a:cs typeface="Times New Roman" panose="02020603050405020304" pitchFamily="18" charset="0"/>
              </a:rPr>
              <a:t>şubesi, sendika ve konfederasyonların zorunlu organları genel kurul, yönetim kurulu, denetleme kurulu ve disiplin kuruludur.  </a:t>
            </a:r>
          </a:p>
          <a:p>
            <a:pPr marL="0" lvl="0" indent="0" algn="just">
              <a:lnSpc>
                <a:spcPct val="107000"/>
              </a:lnSpc>
              <a:spcBef>
                <a:spcPts val="0"/>
              </a:spcBef>
              <a:spcAft>
                <a:spcPts val="800"/>
              </a:spcAft>
              <a:buClr>
                <a:srgbClr val="FF0000"/>
              </a:buClr>
              <a:buNone/>
              <a:defRPr/>
            </a:pPr>
            <a:r>
              <a:rPr lang="tr-TR" sz="2000" b="1" dirty="0">
                <a:solidFill>
                  <a:prstClr val="black"/>
                </a:solidFill>
                <a:latin typeface="Garamond" panose="02020404030301010803" pitchFamily="18" charset="0"/>
                <a:ea typeface="Calibri" panose="020F0502020204030204" pitchFamily="34" charset="0"/>
                <a:cs typeface="Times New Roman" panose="02020603050405020304" pitchFamily="18" charset="0"/>
              </a:rPr>
              <a:t> </a:t>
            </a:r>
            <a:r>
              <a:rPr lang="tr-TR" sz="2000" b="1"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 GENEL </a:t>
            </a:r>
            <a:r>
              <a:rPr lang="tr-TR" sz="2000" b="1" dirty="0">
                <a:solidFill>
                  <a:prstClr val="black"/>
                </a:solidFill>
                <a:latin typeface="Garamond" panose="02020404030301010803" pitchFamily="18" charset="0"/>
                <a:ea typeface="Calibri" panose="020F0502020204030204" pitchFamily="34" charset="0"/>
                <a:cs typeface="Times New Roman" panose="02020603050405020304" pitchFamily="18" charset="0"/>
              </a:rPr>
              <a:t>KURUL</a:t>
            </a:r>
          </a:p>
          <a:p>
            <a:pPr lvl="0" algn="just">
              <a:lnSpc>
                <a:spcPct val="107000"/>
              </a:lnSpc>
              <a:spcBef>
                <a:spcPts val="0"/>
              </a:spcBef>
              <a:spcAft>
                <a:spcPts val="800"/>
              </a:spcAft>
              <a:buClr>
                <a:srgbClr val="FF0000"/>
              </a:buClr>
              <a:buFont typeface="Wingdings" panose="05000000000000000000" pitchFamily="2" charset="2"/>
              <a:buChar char="v"/>
            </a:pPr>
            <a:r>
              <a:rPr lang="tr-TR" sz="2000"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 Sendika </a:t>
            </a: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ve sendika şubesi genel kurulları üyelerden oluşur.</a:t>
            </a:r>
          </a:p>
          <a:p>
            <a:pPr lvl="0" algn="just">
              <a:lnSpc>
                <a:spcPct val="107000"/>
              </a:lnSpc>
              <a:spcBef>
                <a:spcPts val="0"/>
              </a:spcBef>
              <a:spcAft>
                <a:spcPts val="800"/>
              </a:spcAft>
              <a:buClr>
                <a:srgbClr val="FF0000"/>
              </a:buClr>
              <a:buFont typeface="Wingdings" panose="05000000000000000000" pitchFamily="2" charset="2"/>
              <a:buChar char="v"/>
            </a:pPr>
            <a:r>
              <a:rPr lang="tr-TR" sz="2000"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 Sendika </a:t>
            </a: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şubesi genel kurulları ve </a:t>
            </a:r>
            <a:r>
              <a:rPr lang="tr-TR" sz="2000" b="1" dirty="0">
                <a:solidFill>
                  <a:prstClr val="black"/>
                </a:solidFill>
                <a:latin typeface="Garamond" panose="02020404030301010803" pitchFamily="18" charset="0"/>
                <a:ea typeface="Calibri" panose="020F0502020204030204" pitchFamily="34" charset="0"/>
                <a:cs typeface="Times New Roman" panose="02020603050405020304" pitchFamily="18" charset="0"/>
              </a:rPr>
              <a:t>üye sayısı bini aşan sendikaların genel kurulları </a:t>
            </a: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delegelerle yapılabilir.</a:t>
            </a:r>
          </a:p>
          <a:p>
            <a:pPr lvl="0" algn="just">
              <a:lnSpc>
                <a:spcPct val="107000"/>
              </a:lnSpc>
              <a:spcBef>
                <a:spcPts val="0"/>
              </a:spcBef>
              <a:spcAft>
                <a:spcPts val="800"/>
              </a:spcAft>
              <a:buClr>
                <a:srgbClr val="FF0000"/>
              </a:buClr>
              <a:buFont typeface="Wingdings" panose="05000000000000000000" pitchFamily="2" charset="2"/>
              <a:buChar char="v"/>
            </a:pPr>
            <a:r>
              <a:rPr lang="tr-TR" sz="2000"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 Konfederasyon </a:t>
            </a: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genel kurulları, üye sendikalarca seçilen </a:t>
            </a:r>
            <a:r>
              <a:rPr lang="tr-TR" sz="2000" b="1" dirty="0">
                <a:solidFill>
                  <a:prstClr val="black"/>
                </a:solidFill>
                <a:latin typeface="Garamond" panose="02020404030301010803" pitchFamily="18" charset="0"/>
                <a:ea typeface="Calibri" panose="020F0502020204030204" pitchFamily="34" charset="0"/>
                <a:cs typeface="Times New Roman" panose="02020603050405020304" pitchFamily="18" charset="0"/>
              </a:rPr>
              <a:t>en çok </a:t>
            </a:r>
            <a:r>
              <a:rPr lang="tr-TR" sz="2000" b="1" dirty="0" err="1">
                <a:solidFill>
                  <a:prstClr val="black"/>
                </a:solidFill>
                <a:latin typeface="Garamond" panose="02020404030301010803" pitchFamily="18" charset="0"/>
                <a:ea typeface="Calibri" panose="020F0502020204030204" pitchFamily="34" charset="0"/>
                <a:cs typeface="Times New Roman" panose="02020603050405020304" pitchFamily="18" charset="0"/>
              </a:rPr>
              <a:t>beşyüz</a:t>
            </a:r>
            <a:r>
              <a:rPr lang="tr-TR" sz="2000" b="1" dirty="0">
                <a:solidFill>
                  <a:prstClr val="black"/>
                </a:solidFill>
                <a:latin typeface="Garamond" panose="02020404030301010803" pitchFamily="18" charset="0"/>
                <a:ea typeface="Calibri" panose="020F0502020204030204" pitchFamily="34" charset="0"/>
                <a:cs typeface="Times New Roman" panose="02020603050405020304" pitchFamily="18" charset="0"/>
              </a:rPr>
              <a:t> delegeden </a:t>
            </a: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oluşur. </a:t>
            </a:r>
          </a:p>
          <a:p>
            <a:pPr lvl="0" algn="just">
              <a:lnSpc>
                <a:spcPct val="107000"/>
              </a:lnSpc>
              <a:spcBef>
                <a:spcPts val="0"/>
              </a:spcBef>
              <a:spcAft>
                <a:spcPts val="800"/>
              </a:spcAft>
              <a:buClr>
                <a:srgbClr val="FF0000"/>
              </a:buClr>
              <a:buFont typeface="Wingdings" panose="05000000000000000000" pitchFamily="2" charset="2"/>
              <a:buChar char="v"/>
            </a:pPr>
            <a:r>
              <a:rPr lang="tr-TR" sz="2000" b="1"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 Sendika </a:t>
            </a:r>
            <a:r>
              <a:rPr lang="tr-TR" sz="2000" b="1" dirty="0">
                <a:solidFill>
                  <a:prstClr val="black"/>
                </a:solidFill>
                <a:latin typeface="Garamond" panose="02020404030301010803" pitchFamily="18" charset="0"/>
                <a:ea typeface="Calibri" panose="020F0502020204030204" pitchFamily="34" charset="0"/>
                <a:cs typeface="Times New Roman" panose="02020603050405020304" pitchFamily="18" charset="0"/>
              </a:rPr>
              <a:t>veya konfederasyonun ilk genel kurulu tüzel kişilik kazanmasından başlayarak altı ay içinde yapılır. </a:t>
            </a:r>
          </a:p>
          <a:p>
            <a:pPr lvl="0" algn="just">
              <a:lnSpc>
                <a:spcPct val="107000"/>
              </a:lnSpc>
              <a:spcBef>
                <a:spcPts val="0"/>
              </a:spcBef>
              <a:spcAft>
                <a:spcPts val="800"/>
              </a:spcAft>
              <a:buClr>
                <a:srgbClr val="FF0000"/>
              </a:buClr>
              <a:buFont typeface="Wingdings" panose="05000000000000000000" pitchFamily="2" charset="2"/>
              <a:buChar char="v"/>
            </a:pPr>
            <a:r>
              <a:rPr lang="tr-TR" sz="2000"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 Olağan </a:t>
            </a: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genel kurul toplantıları </a:t>
            </a:r>
            <a:r>
              <a:rPr lang="tr-TR" sz="2000" b="1" dirty="0">
                <a:solidFill>
                  <a:prstClr val="black"/>
                </a:solidFill>
                <a:latin typeface="Garamond" panose="02020404030301010803" pitchFamily="18" charset="0"/>
                <a:ea typeface="Calibri" panose="020F0502020204030204" pitchFamily="34" charset="0"/>
                <a:cs typeface="Times New Roman" panose="02020603050405020304" pitchFamily="18" charset="0"/>
              </a:rPr>
              <a:t>dört yılı aşmamak üzere tüzüklerde belirtilen sürede </a:t>
            </a: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yapılır. </a:t>
            </a:r>
          </a:p>
          <a:p>
            <a:pPr lvl="0" algn="just">
              <a:lnSpc>
                <a:spcPct val="107000"/>
              </a:lnSpc>
              <a:spcBef>
                <a:spcPts val="0"/>
              </a:spcBef>
              <a:spcAft>
                <a:spcPts val="800"/>
              </a:spcAft>
              <a:buClr>
                <a:srgbClr val="FF0000"/>
              </a:buClr>
              <a:buFont typeface="Wingdings" panose="05000000000000000000" pitchFamily="2" charset="2"/>
              <a:buChar char="v"/>
            </a:pPr>
            <a:r>
              <a:rPr lang="tr-TR" sz="2000"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 Olağanüstü </a:t>
            </a:r>
            <a:r>
              <a:rPr lang="tr-TR" sz="2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genel kurul, yönetim kurulu veya denetleme kurulunun gerekli gördüğü durumlarda ya da genel kurul üye veya delegelerinin beşte birinin yazılı isteği üzerine en geç altmış gün içinde toplanır.  </a:t>
            </a:r>
          </a:p>
          <a:p>
            <a:pPr lvl="0" algn="just">
              <a:lnSpc>
                <a:spcPct val="107000"/>
              </a:lnSpc>
              <a:spcBef>
                <a:spcPts val="0"/>
              </a:spcBef>
              <a:spcAft>
                <a:spcPts val="800"/>
              </a:spcAft>
              <a:buClr>
                <a:srgbClr val="FF0000"/>
              </a:buClr>
              <a:buFont typeface="Wingdings" panose="05000000000000000000" pitchFamily="2" charset="2"/>
              <a:buChar char="v"/>
            </a:pPr>
            <a:r>
              <a:rPr lang="tr-TR" sz="2000" b="1"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 Genel </a:t>
            </a:r>
            <a:r>
              <a:rPr lang="tr-TR" sz="2000" b="1" dirty="0">
                <a:solidFill>
                  <a:prstClr val="black"/>
                </a:solidFill>
                <a:latin typeface="Garamond" panose="02020404030301010803" pitchFamily="18" charset="0"/>
                <a:ea typeface="Calibri" panose="020F0502020204030204" pitchFamily="34" charset="0"/>
                <a:cs typeface="Times New Roman" panose="02020603050405020304" pitchFamily="18" charset="0"/>
              </a:rPr>
              <a:t>kurula çağrı yönetim kurulu tarafından yapılır.  </a:t>
            </a:r>
          </a:p>
        </p:txBody>
      </p:sp>
    </p:spTree>
    <p:extLst>
      <p:ext uri="{BB962C8B-B14F-4D97-AF65-F5344CB8AC3E}">
        <p14:creationId xmlns:p14="http://schemas.microsoft.com/office/powerpoint/2010/main" val="1580117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43BF59-FAD9-465B-BE88-546BFD885334}"/>
              </a:ext>
            </a:extLst>
          </p:cNvPr>
          <p:cNvSpPr>
            <a:spLocks noGrp="1"/>
          </p:cNvSpPr>
          <p:nvPr>
            <p:ph type="title"/>
          </p:nvPr>
        </p:nvSpPr>
        <p:spPr/>
        <p:txBody>
          <a:bodyPr>
            <a:normAutofit/>
          </a:bodyPr>
          <a:lstStyle/>
          <a:p>
            <a:r>
              <a:rPr lang="tr-TR" sz="3200" b="1" dirty="0">
                <a:latin typeface="Garamond" panose="02020404030301010803" pitchFamily="18" charset="0"/>
              </a:rPr>
              <a:t>ZORUNLU ORGANLAR</a:t>
            </a:r>
            <a:endParaRPr lang="tr-TR" sz="3200" b="1" dirty="0"/>
          </a:p>
        </p:txBody>
      </p:sp>
      <p:sp>
        <p:nvSpPr>
          <p:cNvPr id="12" name="Metin kutusu 11">
            <a:extLst>
              <a:ext uri="{FF2B5EF4-FFF2-40B4-BE49-F238E27FC236}">
                <a16:creationId xmlns:a16="http://schemas.microsoft.com/office/drawing/2014/main" id="{1340DACA-FA9B-4191-B7AB-E92169165C72}"/>
              </a:ext>
            </a:extLst>
          </p:cNvPr>
          <p:cNvSpPr txBox="1"/>
          <p:nvPr/>
        </p:nvSpPr>
        <p:spPr>
          <a:xfrm>
            <a:off x="1329764" y="3278690"/>
            <a:ext cx="2834384" cy="400110"/>
          </a:xfrm>
          <a:prstGeom prst="rect">
            <a:avLst/>
          </a:prstGeom>
          <a:solidFill>
            <a:srgbClr val="D8111B"/>
          </a:solidFill>
          <a:ln>
            <a:solidFill>
              <a:schemeClr val="tx1"/>
            </a:solidFill>
          </a:ln>
        </p:spPr>
        <p:txBody>
          <a:bodyPr wrap="square" rtlCol="0">
            <a:spAutoFit/>
          </a:bodyPr>
          <a:lstStyle/>
          <a:p>
            <a:pPr algn="ctr"/>
            <a:r>
              <a:rPr lang="tr-TR" sz="2000" dirty="0">
                <a:solidFill>
                  <a:schemeClr val="bg1"/>
                </a:solidFill>
                <a:latin typeface="Garamond" panose="02020404030301010803" pitchFamily="18" charset="0"/>
              </a:rPr>
              <a:t>üye veya delegeler</a:t>
            </a:r>
          </a:p>
        </p:txBody>
      </p:sp>
      <p:sp>
        <p:nvSpPr>
          <p:cNvPr id="13" name="Metin kutusu 12">
            <a:extLst>
              <a:ext uri="{FF2B5EF4-FFF2-40B4-BE49-F238E27FC236}">
                <a16:creationId xmlns:a16="http://schemas.microsoft.com/office/drawing/2014/main" id="{3B85A0D9-93C3-48BD-9777-A5CF4E6E0E4A}"/>
              </a:ext>
            </a:extLst>
          </p:cNvPr>
          <p:cNvSpPr txBox="1"/>
          <p:nvPr/>
        </p:nvSpPr>
        <p:spPr>
          <a:xfrm>
            <a:off x="1329764" y="5723824"/>
            <a:ext cx="2834384" cy="400110"/>
          </a:xfrm>
          <a:prstGeom prst="rect">
            <a:avLst/>
          </a:prstGeom>
          <a:solidFill>
            <a:srgbClr val="D8111B"/>
          </a:solidFill>
          <a:ln>
            <a:solidFill>
              <a:schemeClr val="tx1"/>
            </a:solidFill>
          </a:ln>
        </p:spPr>
        <p:txBody>
          <a:bodyPr wrap="square" rtlCol="0">
            <a:spAutoFit/>
          </a:bodyPr>
          <a:lstStyle/>
          <a:p>
            <a:pPr algn="ctr"/>
            <a:r>
              <a:rPr lang="tr-TR" sz="2000" dirty="0">
                <a:solidFill>
                  <a:schemeClr val="bg1"/>
                </a:solidFill>
                <a:latin typeface="Garamond" panose="02020404030301010803" pitchFamily="18" charset="0"/>
              </a:rPr>
              <a:t>en az üç, en çok yedi üye</a:t>
            </a:r>
          </a:p>
        </p:txBody>
      </p:sp>
      <p:sp>
        <p:nvSpPr>
          <p:cNvPr id="14" name="Metin kutusu 13">
            <a:extLst>
              <a:ext uri="{FF2B5EF4-FFF2-40B4-BE49-F238E27FC236}">
                <a16:creationId xmlns:a16="http://schemas.microsoft.com/office/drawing/2014/main" id="{4D3BCFA4-DB58-4483-94BD-B188DD6E2753}"/>
              </a:ext>
            </a:extLst>
          </p:cNvPr>
          <p:cNvSpPr txBox="1"/>
          <p:nvPr/>
        </p:nvSpPr>
        <p:spPr>
          <a:xfrm>
            <a:off x="6772245" y="3271594"/>
            <a:ext cx="2967561" cy="407206"/>
          </a:xfrm>
          <a:prstGeom prst="rect">
            <a:avLst/>
          </a:prstGeom>
          <a:solidFill>
            <a:srgbClr val="D8111B"/>
          </a:solidFill>
          <a:ln>
            <a:solidFill>
              <a:schemeClr val="tx1"/>
            </a:solidFill>
          </a:ln>
        </p:spPr>
        <p:txBody>
          <a:bodyPr wrap="square" rtlCol="0">
            <a:spAutoFit/>
          </a:bodyPr>
          <a:lstStyle/>
          <a:p>
            <a:pPr algn="ctr"/>
            <a:r>
              <a:rPr lang="tr-TR" sz="2000" dirty="0">
                <a:solidFill>
                  <a:schemeClr val="bg1"/>
                </a:solidFill>
                <a:latin typeface="Garamond" panose="02020404030301010803" pitchFamily="18" charset="0"/>
              </a:rPr>
              <a:t>en az üç, en çok beş üye</a:t>
            </a:r>
          </a:p>
        </p:txBody>
      </p:sp>
      <p:sp>
        <p:nvSpPr>
          <p:cNvPr id="15" name="Metin kutusu 14">
            <a:extLst>
              <a:ext uri="{FF2B5EF4-FFF2-40B4-BE49-F238E27FC236}">
                <a16:creationId xmlns:a16="http://schemas.microsoft.com/office/drawing/2014/main" id="{E86A5DBC-CFDF-4689-A3B7-F3A197975639}"/>
              </a:ext>
            </a:extLst>
          </p:cNvPr>
          <p:cNvSpPr txBox="1"/>
          <p:nvPr/>
        </p:nvSpPr>
        <p:spPr>
          <a:xfrm>
            <a:off x="6772245" y="5776853"/>
            <a:ext cx="2967561" cy="400110"/>
          </a:xfrm>
          <a:prstGeom prst="rect">
            <a:avLst/>
          </a:prstGeom>
          <a:solidFill>
            <a:srgbClr val="D8111B"/>
          </a:solidFill>
          <a:ln>
            <a:solidFill>
              <a:schemeClr val="tx1"/>
            </a:solidFill>
          </a:ln>
        </p:spPr>
        <p:txBody>
          <a:bodyPr wrap="square" rtlCol="0">
            <a:spAutoFit/>
          </a:bodyPr>
          <a:lstStyle/>
          <a:p>
            <a:r>
              <a:rPr lang="tr-TR" sz="2000" dirty="0">
                <a:solidFill>
                  <a:schemeClr val="bg1"/>
                </a:solidFill>
                <a:latin typeface="Garamond" panose="02020404030301010803" pitchFamily="18" charset="0"/>
              </a:rPr>
              <a:t>en az üç, en çok beş denetçi</a:t>
            </a:r>
          </a:p>
        </p:txBody>
      </p:sp>
      <p:sp>
        <p:nvSpPr>
          <p:cNvPr id="16" name="Oval 15">
            <a:extLst>
              <a:ext uri="{FF2B5EF4-FFF2-40B4-BE49-F238E27FC236}">
                <a16:creationId xmlns:a16="http://schemas.microsoft.com/office/drawing/2014/main" id="{F3451DE2-4BC0-4BFB-A656-4E748F155CDA}"/>
              </a:ext>
            </a:extLst>
          </p:cNvPr>
          <p:cNvSpPr/>
          <p:nvPr/>
        </p:nvSpPr>
        <p:spPr>
          <a:xfrm>
            <a:off x="1699064" y="1287506"/>
            <a:ext cx="1734449" cy="198408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tr-TR" dirty="0"/>
          </a:p>
        </p:txBody>
      </p:sp>
      <p:pic>
        <p:nvPicPr>
          <p:cNvPr id="17" name="Resim 16">
            <a:extLst>
              <a:ext uri="{FF2B5EF4-FFF2-40B4-BE49-F238E27FC236}">
                <a16:creationId xmlns:a16="http://schemas.microsoft.com/office/drawing/2014/main" id="{40A7CD65-EF9E-4C32-AF67-38D8F12F9CB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30"/>
          <a:stretch/>
        </p:blipFill>
        <p:spPr>
          <a:xfrm>
            <a:off x="1957028" y="1549879"/>
            <a:ext cx="1210618" cy="913542"/>
          </a:xfrm>
          <a:prstGeom prst="rect">
            <a:avLst/>
          </a:prstGeom>
        </p:spPr>
      </p:pic>
      <p:sp>
        <p:nvSpPr>
          <p:cNvPr id="18" name="Metin kutusu 17">
            <a:extLst>
              <a:ext uri="{FF2B5EF4-FFF2-40B4-BE49-F238E27FC236}">
                <a16:creationId xmlns:a16="http://schemas.microsoft.com/office/drawing/2014/main" id="{02BB0DF8-5A2E-47EA-8743-BCAE2DEB22B3}"/>
              </a:ext>
            </a:extLst>
          </p:cNvPr>
          <p:cNvSpPr txBox="1"/>
          <p:nvPr/>
        </p:nvSpPr>
        <p:spPr>
          <a:xfrm>
            <a:off x="1699064" y="2492243"/>
            <a:ext cx="1826822" cy="338554"/>
          </a:xfrm>
          <a:prstGeom prst="rect">
            <a:avLst/>
          </a:prstGeom>
          <a:noFill/>
        </p:spPr>
        <p:txBody>
          <a:bodyPr wrap="square" rtlCol="0">
            <a:spAutoFit/>
          </a:bodyPr>
          <a:lstStyle/>
          <a:p>
            <a:r>
              <a:rPr lang="tr-TR" sz="1600" b="1" dirty="0">
                <a:latin typeface="Garamond" panose="02020404030301010803" pitchFamily="18" charset="0"/>
              </a:rPr>
              <a:t>GENEL KURUL</a:t>
            </a:r>
          </a:p>
        </p:txBody>
      </p:sp>
      <p:sp>
        <p:nvSpPr>
          <p:cNvPr id="19" name="Oval 18">
            <a:extLst>
              <a:ext uri="{FF2B5EF4-FFF2-40B4-BE49-F238E27FC236}">
                <a16:creationId xmlns:a16="http://schemas.microsoft.com/office/drawing/2014/main" id="{E86CD514-F8F6-4173-8B36-F99D3F6CFA29}"/>
              </a:ext>
            </a:extLst>
          </p:cNvPr>
          <p:cNvSpPr/>
          <p:nvPr/>
        </p:nvSpPr>
        <p:spPr>
          <a:xfrm>
            <a:off x="1699064" y="3732681"/>
            <a:ext cx="1734449" cy="1991144"/>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20" name="İçerik Yer Tutucusu 21">
            <a:extLst>
              <a:ext uri="{FF2B5EF4-FFF2-40B4-BE49-F238E27FC236}">
                <a16:creationId xmlns:a16="http://schemas.microsoft.com/office/drawing/2014/main" id="{DC84D6A3-0D11-43DA-AD10-9BDA1F0744F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119"/>
          <a:stretch/>
        </p:blipFill>
        <p:spPr>
          <a:xfrm>
            <a:off x="2057304" y="3952984"/>
            <a:ext cx="1110342" cy="900041"/>
          </a:xfrm>
          <a:prstGeom prst="rect">
            <a:avLst/>
          </a:prstGeom>
        </p:spPr>
      </p:pic>
      <p:sp>
        <p:nvSpPr>
          <p:cNvPr id="21" name="Metin kutusu 20">
            <a:extLst>
              <a:ext uri="{FF2B5EF4-FFF2-40B4-BE49-F238E27FC236}">
                <a16:creationId xmlns:a16="http://schemas.microsoft.com/office/drawing/2014/main" id="{0A4A7BF2-4E62-49B9-8323-0E2BC5287846}"/>
              </a:ext>
            </a:extLst>
          </p:cNvPr>
          <p:cNvSpPr txBox="1"/>
          <p:nvPr/>
        </p:nvSpPr>
        <p:spPr>
          <a:xfrm>
            <a:off x="1598408" y="4867423"/>
            <a:ext cx="2028134" cy="584775"/>
          </a:xfrm>
          <a:prstGeom prst="rect">
            <a:avLst/>
          </a:prstGeom>
          <a:noFill/>
        </p:spPr>
        <p:txBody>
          <a:bodyPr wrap="square" rtlCol="0">
            <a:spAutoFit/>
          </a:bodyPr>
          <a:lstStyle/>
          <a:p>
            <a:pPr algn="ctr"/>
            <a:r>
              <a:rPr lang="tr-TR" sz="1600" b="1" dirty="0">
                <a:latin typeface="Garamond" panose="02020404030301010803" pitchFamily="18" charset="0"/>
              </a:rPr>
              <a:t>YÖNETİM KURULU</a:t>
            </a:r>
          </a:p>
        </p:txBody>
      </p:sp>
      <p:sp>
        <p:nvSpPr>
          <p:cNvPr id="22" name="Oval 21">
            <a:extLst>
              <a:ext uri="{FF2B5EF4-FFF2-40B4-BE49-F238E27FC236}">
                <a16:creationId xmlns:a16="http://schemas.microsoft.com/office/drawing/2014/main" id="{0BB714E3-0D15-4626-AF5F-69186604E1FE}"/>
              </a:ext>
            </a:extLst>
          </p:cNvPr>
          <p:cNvSpPr/>
          <p:nvPr/>
        </p:nvSpPr>
        <p:spPr>
          <a:xfrm>
            <a:off x="7374284" y="1287507"/>
            <a:ext cx="1763487" cy="1966004"/>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pic>
        <p:nvPicPr>
          <p:cNvPr id="23" name="Resim 22">
            <a:extLst>
              <a:ext uri="{FF2B5EF4-FFF2-40B4-BE49-F238E27FC236}">
                <a16:creationId xmlns:a16="http://schemas.microsoft.com/office/drawing/2014/main" id="{75078143-F422-46AC-A4EB-1F52F5FB1FE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712"/>
          <a:stretch/>
        </p:blipFill>
        <p:spPr>
          <a:xfrm>
            <a:off x="7870478" y="1492523"/>
            <a:ext cx="972363" cy="970898"/>
          </a:xfrm>
          <a:prstGeom prst="rect">
            <a:avLst/>
          </a:prstGeom>
        </p:spPr>
      </p:pic>
      <p:sp>
        <p:nvSpPr>
          <p:cNvPr id="24" name="Metin kutusu 23">
            <a:extLst>
              <a:ext uri="{FF2B5EF4-FFF2-40B4-BE49-F238E27FC236}">
                <a16:creationId xmlns:a16="http://schemas.microsoft.com/office/drawing/2014/main" id="{DAF32807-79A2-46AB-9BB9-B2272E2FEEB9}"/>
              </a:ext>
            </a:extLst>
          </p:cNvPr>
          <p:cNvSpPr txBox="1"/>
          <p:nvPr/>
        </p:nvSpPr>
        <p:spPr>
          <a:xfrm>
            <a:off x="7636911" y="2508614"/>
            <a:ext cx="1379067" cy="584775"/>
          </a:xfrm>
          <a:prstGeom prst="rect">
            <a:avLst/>
          </a:prstGeom>
          <a:noFill/>
        </p:spPr>
        <p:txBody>
          <a:bodyPr wrap="square" rtlCol="0">
            <a:spAutoFit/>
          </a:bodyPr>
          <a:lstStyle/>
          <a:p>
            <a:pPr algn="ctr"/>
            <a:r>
              <a:rPr lang="tr-TR" sz="1600" b="1" dirty="0">
                <a:latin typeface="Garamond" panose="02020404030301010803" pitchFamily="18" charset="0"/>
              </a:rPr>
              <a:t>DİSİPLİN KURULU</a:t>
            </a:r>
          </a:p>
        </p:txBody>
      </p:sp>
      <p:sp>
        <p:nvSpPr>
          <p:cNvPr id="25" name="Oval 24">
            <a:extLst>
              <a:ext uri="{FF2B5EF4-FFF2-40B4-BE49-F238E27FC236}">
                <a16:creationId xmlns:a16="http://schemas.microsoft.com/office/drawing/2014/main" id="{7A17C4B2-5866-4C96-8894-BEA4812E5B87}"/>
              </a:ext>
            </a:extLst>
          </p:cNvPr>
          <p:cNvSpPr/>
          <p:nvPr/>
        </p:nvSpPr>
        <p:spPr>
          <a:xfrm>
            <a:off x="7374284" y="3732680"/>
            <a:ext cx="1763485" cy="201876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6" name="Resim 25">
            <a:extLst>
              <a:ext uri="{FF2B5EF4-FFF2-40B4-BE49-F238E27FC236}">
                <a16:creationId xmlns:a16="http://schemas.microsoft.com/office/drawing/2014/main" id="{3EF4A190-5714-489A-AE84-8CB742F60A6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14362"/>
          <a:stretch/>
        </p:blipFill>
        <p:spPr>
          <a:xfrm>
            <a:off x="7845049" y="3929858"/>
            <a:ext cx="972363" cy="923167"/>
          </a:xfrm>
          <a:prstGeom prst="rect">
            <a:avLst/>
          </a:prstGeom>
        </p:spPr>
      </p:pic>
      <p:sp>
        <p:nvSpPr>
          <p:cNvPr id="27" name="Metin kutusu 26">
            <a:extLst>
              <a:ext uri="{FF2B5EF4-FFF2-40B4-BE49-F238E27FC236}">
                <a16:creationId xmlns:a16="http://schemas.microsoft.com/office/drawing/2014/main" id="{598CFC89-6116-4E4A-A88F-9E8787F49740}"/>
              </a:ext>
            </a:extLst>
          </p:cNvPr>
          <p:cNvSpPr txBox="1"/>
          <p:nvPr/>
        </p:nvSpPr>
        <p:spPr>
          <a:xfrm>
            <a:off x="7487630" y="4957378"/>
            <a:ext cx="1677627" cy="584775"/>
          </a:xfrm>
          <a:prstGeom prst="rect">
            <a:avLst/>
          </a:prstGeom>
          <a:noFill/>
        </p:spPr>
        <p:txBody>
          <a:bodyPr wrap="square" rtlCol="0">
            <a:spAutoFit/>
          </a:bodyPr>
          <a:lstStyle/>
          <a:p>
            <a:pPr algn="ctr"/>
            <a:r>
              <a:rPr lang="tr-TR" sz="1600" b="1" dirty="0">
                <a:latin typeface="Garamond" panose="02020404030301010803" pitchFamily="18" charset="0"/>
              </a:rPr>
              <a:t>DENETLEME KURULU</a:t>
            </a:r>
          </a:p>
        </p:txBody>
      </p:sp>
    </p:spTree>
    <p:extLst>
      <p:ext uri="{BB962C8B-B14F-4D97-AF65-F5344CB8AC3E}">
        <p14:creationId xmlns:p14="http://schemas.microsoft.com/office/powerpoint/2010/main" val="356424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2000"/>
                                        <p:tgtEl>
                                          <p:spTgt spid="16"/>
                                        </p:tgtEl>
                                      </p:cBhvr>
                                    </p:animEffect>
                                  </p:childTnLst>
                                </p:cTn>
                              </p:par>
                              <p:par>
                                <p:cTn id="8" presetID="21" presetClass="entr" presetSubtype="1"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heel(1)">
                                      <p:cBhvr>
                                        <p:cTn id="10" dur="2000"/>
                                        <p:tgtEl>
                                          <p:spTgt spid="17"/>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heel(1)">
                                      <p:cBhvr>
                                        <p:cTn id="13" dur="2000"/>
                                        <p:tgtEl>
                                          <p:spTgt spid="18"/>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heel(1)">
                                      <p:cBhvr>
                                        <p:cTn id="16" dur="2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heel(1)">
                                      <p:cBhvr>
                                        <p:cTn id="21" dur="2000"/>
                                        <p:tgtEl>
                                          <p:spTgt spid="19"/>
                                        </p:tgtEl>
                                      </p:cBhvr>
                                    </p:animEffect>
                                  </p:childTnLst>
                                </p:cTn>
                              </p:par>
                              <p:par>
                                <p:cTn id="22" presetID="21" presetClass="entr" presetSubtype="1"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heel(1)">
                                      <p:cBhvr>
                                        <p:cTn id="24" dur="2000"/>
                                        <p:tgtEl>
                                          <p:spTgt spid="20"/>
                                        </p:tgtEl>
                                      </p:cBhvr>
                                    </p:animEffect>
                                  </p:childTnLst>
                                </p:cTn>
                              </p:par>
                              <p:par>
                                <p:cTn id="25" presetID="21" presetClass="entr" presetSubtype="1"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heel(1)">
                                      <p:cBhvr>
                                        <p:cTn id="27" dur="2000"/>
                                        <p:tgtEl>
                                          <p:spTgt spid="21"/>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heel(1)">
                                      <p:cBhvr>
                                        <p:cTn id="30" dur="2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heel(1)">
                                      <p:cBhvr>
                                        <p:cTn id="35" dur="2000"/>
                                        <p:tgtEl>
                                          <p:spTgt spid="22"/>
                                        </p:tgtEl>
                                      </p:cBhvr>
                                    </p:animEffect>
                                  </p:childTnLst>
                                </p:cTn>
                              </p:par>
                              <p:par>
                                <p:cTn id="36" presetID="21" presetClass="entr" presetSubtype="1"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heel(1)">
                                      <p:cBhvr>
                                        <p:cTn id="38" dur="2000"/>
                                        <p:tgtEl>
                                          <p:spTgt spid="23"/>
                                        </p:tgtEl>
                                      </p:cBhvr>
                                    </p:animEffect>
                                  </p:childTnLst>
                                </p:cTn>
                              </p:par>
                              <p:par>
                                <p:cTn id="39" presetID="21" presetClass="entr" presetSubtype="1"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heel(1)">
                                      <p:cBhvr>
                                        <p:cTn id="41" dur="2000"/>
                                        <p:tgtEl>
                                          <p:spTgt spid="24"/>
                                        </p:tgtEl>
                                      </p:cBhvr>
                                    </p:animEffect>
                                  </p:childTnLst>
                                </p:cTn>
                              </p:par>
                              <p:par>
                                <p:cTn id="42" presetID="21" presetClass="entr" presetSubtype="1"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heel(1)">
                                      <p:cBhvr>
                                        <p:cTn id="44" dur="20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heel(1)">
                                      <p:cBhvr>
                                        <p:cTn id="49" dur="2000"/>
                                        <p:tgtEl>
                                          <p:spTgt spid="25"/>
                                        </p:tgtEl>
                                      </p:cBhvr>
                                    </p:animEffect>
                                  </p:childTnLst>
                                </p:cTn>
                              </p:par>
                              <p:par>
                                <p:cTn id="50" presetID="21" presetClass="entr" presetSubtype="1" fill="hold"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wheel(1)">
                                      <p:cBhvr>
                                        <p:cTn id="52" dur="2000"/>
                                        <p:tgtEl>
                                          <p:spTgt spid="26"/>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heel(1)">
                                      <p:cBhvr>
                                        <p:cTn id="55" dur="2000"/>
                                        <p:tgtEl>
                                          <p:spTgt spid="27"/>
                                        </p:tgtEl>
                                      </p:cBhvr>
                                    </p:animEffect>
                                  </p:childTnLst>
                                </p:cTn>
                              </p:par>
                              <p:par>
                                <p:cTn id="56" presetID="21" presetClass="entr" presetSubtype="1"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heel(1)">
                                      <p:cBhvr>
                                        <p:cTn id="5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8" grpId="0"/>
      <p:bldP spid="19" grpId="0" animBg="1"/>
      <p:bldP spid="21" grpId="0"/>
      <p:bldP spid="22" grpId="0" animBg="1"/>
      <p:bldP spid="24" grpId="0"/>
      <p:bldP spid="25" grpId="0" animBg="1"/>
      <p:bldP spid="27"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3073</Words>
  <Application>Microsoft Office PowerPoint</Application>
  <PresentationFormat>Geniş ekran</PresentationFormat>
  <Paragraphs>283</Paragraphs>
  <Slides>31</Slides>
  <Notes>31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31</vt:i4>
      </vt:variant>
    </vt:vector>
  </HeadingPairs>
  <TitlesOfParts>
    <vt:vector size="38" baseType="lpstr">
      <vt:lpstr>Arial</vt:lpstr>
      <vt:lpstr>Calibri</vt:lpstr>
      <vt:lpstr>Calibri Light</vt:lpstr>
      <vt:lpstr>Garamond</vt:lpstr>
      <vt:lpstr>Times New Roman</vt:lpstr>
      <vt:lpstr>Wingdings</vt:lpstr>
      <vt:lpstr>Office Teması</vt:lpstr>
      <vt:lpstr>PowerPoint Sunusu</vt:lpstr>
      <vt:lpstr>SUNUM PLANI</vt:lpstr>
      <vt:lpstr>4688 SAYILI KANUNUN AMACI</vt:lpstr>
      <vt:lpstr>TANIMLAR</vt:lpstr>
      <vt:lpstr>KURULUŞ İŞLEMLERİ</vt:lpstr>
      <vt:lpstr>HİZMET KOLLARININ BELİRLENMESİ</vt:lpstr>
      <vt:lpstr>HİZMET KOLLARI</vt:lpstr>
      <vt:lpstr>ZORUNLU ORGANLAR</vt:lpstr>
      <vt:lpstr>ZORUNLU ORGANLAR</vt:lpstr>
      <vt:lpstr>SENDİKAYA ÜYELİK</vt:lpstr>
      <vt:lpstr>ÜYELİK ÖDENTİSİ</vt:lpstr>
      <vt:lpstr>SENDİKA ÜYESİ OLAMAYACAKLAR</vt:lpstr>
      <vt:lpstr>SENDİKA ÜYESİ OLAMAYACAKLAR</vt:lpstr>
      <vt:lpstr>KONFEDERASYON VE ULUSLARARASI KURULUŞ ÜYELİĞİ</vt:lpstr>
      <vt:lpstr>SENDİKA ÜYELERİNİN VE YÖNETİCİLERİNİN GÜVENCESİ</vt:lpstr>
      <vt:lpstr>YÖNETİME KATILMA</vt:lpstr>
      <vt:lpstr>KAMU PERSONELİ DANIŞMA KURULU</vt:lpstr>
      <vt:lpstr>KURUM İDARİ KURULLARI</vt:lpstr>
      <vt:lpstr> İŞYERİ SENDİKA TEMSİLCİLERİ </vt:lpstr>
      <vt:lpstr>SENDİKA İŞYERİ TEMSİLCİLERİ</vt:lpstr>
      <vt:lpstr>TOPLU SÖZLEŞME</vt:lpstr>
      <vt:lpstr>TOPLU SÖZLEŞME</vt:lpstr>
      <vt:lpstr>TOPLU SÖZLEŞME</vt:lpstr>
      <vt:lpstr>Üye Sayılarının Tespiti</vt:lpstr>
      <vt:lpstr>Temsilcilerin Bakanlığımıza Bildirilmesi</vt:lpstr>
      <vt:lpstr>Toplu Sözleşmenin Tarafları</vt:lpstr>
      <vt:lpstr>Toplu Sözleşme Görüşmeleri ve Toplu Sözleşmenin İmzalanması</vt:lpstr>
      <vt:lpstr>Toplu Sözleşme Görüşmeleri ve Uyuşmazlık Hali</vt:lpstr>
      <vt:lpstr>Kamu Görevlileri Hakem Kurulu</vt:lpstr>
      <vt:lpstr>SENDİKALAŞMA ORANLARI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Nurcan Önder</dc:creator>
  <cp:lastModifiedBy>Kübra Tokgöz</cp:lastModifiedBy>
  <cp:revision>71</cp:revision>
  <cp:lastPrinted>2022-11-04T07:05:31Z</cp:lastPrinted>
  <dcterms:created xsi:type="dcterms:W3CDTF">2021-06-21T08:51:18Z</dcterms:created>
  <dcterms:modified xsi:type="dcterms:W3CDTF">2022-11-04T09:13:10Z</dcterms:modified>
</cp:coreProperties>
</file>